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490" r:id="rId3"/>
    <p:sldId id="526" r:id="rId4"/>
    <p:sldId id="503" r:id="rId5"/>
    <p:sldId id="506" r:id="rId7"/>
    <p:sldId id="527" r:id="rId8"/>
    <p:sldId id="493" r:id="rId9"/>
    <p:sldId id="532" r:id="rId10"/>
    <p:sldId id="534" r:id="rId11"/>
    <p:sldId id="504" r:id="rId12"/>
    <p:sldId id="505" r:id="rId13"/>
    <p:sldId id="528" r:id="rId14"/>
    <p:sldId id="495" r:id="rId15"/>
    <p:sldId id="507" r:id="rId16"/>
    <p:sldId id="508" r:id="rId17"/>
    <p:sldId id="509" r:id="rId18"/>
    <p:sldId id="510" r:id="rId19"/>
    <p:sldId id="511" r:id="rId20"/>
    <p:sldId id="529" r:id="rId21"/>
    <p:sldId id="496" r:id="rId22"/>
    <p:sldId id="512" r:id="rId23"/>
    <p:sldId id="513" r:id="rId24"/>
    <p:sldId id="514" r:id="rId25"/>
    <p:sldId id="515" r:id="rId26"/>
    <p:sldId id="516" r:id="rId27"/>
    <p:sldId id="530" r:id="rId28"/>
    <p:sldId id="517" r:id="rId29"/>
    <p:sldId id="518" r:id="rId30"/>
    <p:sldId id="519" r:id="rId31"/>
    <p:sldId id="531" r:id="rId32"/>
    <p:sldId id="520" r:id="rId33"/>
    <p:sldId id="521" r:id="rId34"/>
    <p:sldId id="522" r:id="rId35"/>
    <p:sldId id="523" r:id="rId36"/>
    <p:sldId id="524" r:id="rId37"/>
    <p:sldId id="525" r:id="rId38"/>
    <p:sldId id="50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66FF99"/>
    <a:srgbClr val="FF9900"/>
    <a:srgbClr val="CC3300"/>
    <a:srgbClr val="CC00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83180" autoAdjust="0"/>
  </p:normalViewPr>
  <p:slideViewPr>
    <p:cSldViewPr snapToGrid="0">
      <p:cViewPr varScale="1">
        <p:scale>
          <a:sx n="97" d="100"/>
          <a:sy n="97" d="100"/>
        </p:scale>
        <p:origin x="1056" y="72"/>
      </p:cViewPr>
      <p:guideLst>
        <p:guide orient="horz" pos="2133"/>
        <p:guide pos="38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1. </a:t>
          </a:r>
          <a:r>
            <a:rPr lang="en-US" altLang="zh-CN" sz="2000" baseline="0" dirty="0" smtClean="0">
              <a:solidFill>
                <a:schemeClr val="tx1"/>
              </a:solidFill>
              <a:latin typeface="Times New Roman" panose="02020603050405020304" pitchFamily="18" charset="0"/>
              <a:cs typeface="Times New Roman" panose="02020603050405020304" pitchFamily="18" charset="0"/>
            </a:rPr>
            <a:t>Introduction</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2. </a:t>
          </a:r>
          <a:r>
            <a:rPr lang="en-US" altLang="zh-CN" sz="20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3. </a:t>
          </a:r>
          <a:r>
            <a:rPr lang="en-US" altLang="zh-CN" sz="20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4. </a:t>
          </a:r>
          <a:r>
            <a:rPr lang="en-US" altLang="zh-CN" sz="20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zh-CN" altLang="en-US" sz="2000" dirty="0">
            <a:solidFill>
              <a:schemeClr val="tx1"/>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5. </a:t>
          </a:r>
          <a:r>
            <a:rPr lang="en-US" altLang="zh-CN" sz="20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dirty="0" smtClean="0">
              <a:solidFill>
                <a:schemeClr val="tx1"/>
              </a:solidFill>
              <a:latin typeface="Times New Roman" panose="02020603050405020304" pitchFamily="18" charset="0"/>
              <a:cs typeface="Times New Roman" panose="02020603050405020304" pitchFamily="18" charset="0"/>
            </a:rPr>
            <a:t> and </a:t>
          </a:r>
          <a:r>
            <a:rPr lang="en-US" altLang="zh-CN" sz="20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6. </a:t>
          </a:r>
          <a:r>
            <a:rPr lang="en-US" altLang="zh-CN" sz="20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dirty="0" smtClean="0">
              <a:solidFill>
                <a:schemeClr val="tx1"/>
              </a:solidFill>
              <a:latin typeface="Times New Roman" panose="02020603050405020304" pitchFamily="18" charset="0"/>
              <a:cs typeface="Times New Roman" panose="02020603050405020304" pitchFamily="18" charset="0"/>
            </a:rPr>
            <a:t> &amp; </a:t>
          </a:r>
          <a:r>
            <a:rPr lang="en-US" altLang="zh-CN" sz="20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solidFill>
              <a:schemeClr val="tx1"/>
            </a:solidFill>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0BE9965F-EAF5-4296-99E5-C35DE6973971}" type="presOf" srcId="{315D73BE-8795-4660-B12C-AA90162D51FE}" destId="{C546E148-53E8-4676-A1C5-C592BDA8E64A}" srcOrd="1" destOrd="0" presId="urn:microsoft.com/office/officeart/2005/8/layout/list1"/>
    <dgm:cxn modelId="{D14F4E7B-C117-4C9D-B0DF-C5C180E3742C}" type="presOf" srcId="{E4C6A71A-043D-449A-910B-BB6269EB19EE}" destId="{32445C95-9FBF-4ED6-85D0-965439C56353}" srcOrd="1" destOrd="0" presId="urn:microsoft.com/office/officeart/2005/8/layout/list1"/>
    <dgm:cxn modelId="{940067C5-F9C9-4EFA-B38E-A5F96DC96E7E}" srcId="{48AF4CFB-2A4E-43F3-8C5F-E071B00E9E69}" destId="{1AB8665D-995C-42DA-A338-0900014490BE}" srcOrd="0" destOrd="0" parTransId="{CD7EC187-A3D6-4800-8EC5-D2C116D6B8E4}" sibTransId="{967E4F44-4809-49DD-A6BE-B0A653D2FFFE}"/>
    <dgm:cxn modelId="{3E39327D-78BC-48A0-8B53-0A42324C4842}" type="presOf" srcId="{E5DE1909-7451-4230-9A9E-DD68D2E63D5E}" destId="{1B9875B0-D510-48DC-AE58-9B2DD4E54CAB}" srcOrd="1" destOrd="0" presId="urn:microsoft.com/office/officeart/2005/8/layout/list1"/>
    <dgm:cxn modelId="{7E96BC4C-029C-4528-B573-3302898C0103}" type="presOf" srcId="{1AB8665D-995C-42DA-A338-0900014490BE}" destId="{EBAFD074-FDA4-46CF-8811-0B9EF5E7F078}" srcOrd="0" destOrd="0" presId="urn:microsoft.com/office/officeart/2005/8/layout/list1"/>
    <dgm:cxn modelId="{65073134-52C1-49C8-B6B4-66C5BE22E780}" type="presOf" srcId="{48AF4CFB-2A4E-43F3-8C5F-E071B00E9E69}" destId="{5EF4EAEC-6DBE-44CC-B661-B8F94D4AD06E}"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ADAF0D31-3948-481F-83CB-14F8BBC97C24}" type="presOf" srcId="{67985755-6D27-4D22-BF0A-EC0E14A643F8}" destId="{7FBB2380-3551-4C08-9222-A14CAAA63D34}" srcOrd="1" destOrd="0" presId="urn:microsoft.com/office/officeart/2005/8/layout/list1"/>
    <dgm:cxn modelId="{5CA46F9F-4717-4950-854E-38A53BBA3C70}" type="presOf" srcId="{64F67F49-58D0-41DA-92EB-9A2F67CBD999}" destId="{284D9AA2-3DFE-40A8-8339-8A07332EC989}"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71A6BABA-28D8-4035-857A-095760CCAA14}" type="presOf" srcId="{E5DE1909-7451-4230-9A9E-DD68D2E63D5E}" destId="{F4D24107-3FDB-494E-AB96-8D6A5ADB93B5}"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73085924-B728-44A3-B6E3-1965F5ED8410}" type="presOf" srcId="{E4C6A71A-043D-449A-910B-BB6269EB19EE}" destId="{E6F62C13-C233-4CF3-BA6D-EE6B04C624C6}" srcOrd="0" destOrd="0" presId="urn:microsoft.com/office/officeart/2005/8/layout/list1"/>
    <dgm:cxn modelId="{307D1AFC-ECAC-40B4-917F-5489AE2F39A1}" type="presOf" srcId="{67985755-6D27-4D22-BF0A-EC0E14A643F8}" destId="{468334AF-2136-47A9-8DEA-C421D6485648}" srcOrd="0" destOrd="0" presId="urn:microsoft.com/office/officeart/2005/8/layout/list1"/>
    <dgm:cxn modelId="{12FA6BC2-9CC6-4906-A639-BB333F5F0BB0}" type="presOf" srcId="{315D73BE-8795-4660-B12C-AA90162D51FE}" destId="{5C7C7087-7CC8-44E9-92AA-4B98571929EB}" srcOrd="0" destOrd="0" presId="urn:microsoft.com/office/officeart/2005/8/layout/list1"/>
    <dgm:cxn modelId="{E414B54E-9186-44FF-BF48-CF7C46FC36A9}" type="presOf" srcId="{1AB8665D-995C-42DA-A338-0900014490BE}" destId="{D34AA9CD-F52D-48E6-ADFE-FEEAE60D0E70}" srcOrd="1" destOrd="0" presId="urn:microsoft.com/office/officeart/2005/8/layout/list1"/>
    <dgm:cxn modelId="{AFE22E23-9A75-465A-8A8C-BA44C6D43DF4}" type="presOf" srcId="{64F67F49-58D0-41DA-92EB-9A2F67CBD999}" destId="{36453F00-D00A-4C39-B576-EDC54435BA85}"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5117ECA1-BD43-46A1-BE13-CD457E20694E}" type="presParOf" srcId="{5EF4EAEC-6DBE-44CC-B661-B8F94D4AD06E}" destId="{67D61EB9-BD02-4081-B1B2-8F879CC32A14}" srcOrd="0" destOrd="0" presId="urn:microsoft.com/office/officeart/2005/8/layout/list1"/>
    <dgm:cxn modelId="{8C0016F0-EB8A-4133-9D9E-24569E549FAC}" type="presParOf" srcId="{67D61EB9-BD02-4081-B1B2-8F879CC32A14}" destId="{EBAFD074-FDA4-46CF-8811-0B9EF5E7F078}" srcOrd="0" destOrd="0" presId="urn:microsoft.com/office/officeart/2005/8/layout/list1"/>
    <dgm:cxn modelId="{E1CBFE99-6AE1-4202-BAD4-6ECDE94FDCF2}" type="presParOf" srcId="{67D61EB9-BD02-4081-B1B2-8F879CC32A14}" destId="{D34AA9CD-F52D-48E6-ADFE-FEEAE60D0E70}" srcOrd="1" destOrd="0" presId="urn:microsoft.com/office/officeart/2005/8/layout/list1"/>
    <dgm:cxn modelId="{ABA714A2-F100-47D6-8B1B-50B21B8B1411}" type="presParOf" srcId="{5EF4EAEC-6DBE-44CC-B661-B8F94D4AD06E}" destId="{DC67C546-9452-4397-B0EB-BFA05EB4C871}" srcOrd="1" destOrd="0" presId="urn:microsoft.com/office/officeart/2005/8/layout/list1"/>
    <dgm:cxn modelId="{C380A0DB-CF2B-41E9-BD12-CEAD44065185}" type="presParOf" srcId="{5EF4EAEC-6DBE-44CC-B661-B8F94D4AD06E}" destId="{08FD5613-3B40-48E1-9CFA-D60C73FD176C}" srcOrd="2" destOrd="0" presId="urn:microsoft.com/office/officeart/2005/8/layout/list1"/>
    <dgm:cxn modelId="{607FE117-6F1F-43C0-B8D9-17767DF6994B}" type="presParOf" srcId="{5EF4EAEC-6DBE-44CC-B661-B8F94D4AD06E}" destId="{36068021-9183-4AAD-AD0B-B8445D7CA037}" srcOrd="3" destOrd="0" presId="urn:microsoft.com/office/officeart/2005/8/layout/list1"/>
    <dgm:cxn modelId="{AF13C9DE-1B04-4C52-A975-620707180CC2}" type="presParOf" srcId="{5EF4EAEC-6DBE-44CC-B661-B8F94D4AD06E}" destId="{5C722D8A-8D1F-4180-865A-F810D4111597}" srcOrd="4" destOrd="0" presId="urn:microsoft.com/office/officeart/2005/8/layout/list1"/>
    <dgm:cxn modelId="{8C15CD56-90E6-4205-A3BE-0945FDB27143}" type="presParOf" srcId="{5C722D8A-8D1F-4180-865A-F810D4111597}" destId="{F4D24107-3FDB-494E-AB96-8D6A5ADB93B5}" srcOrd="0" destOrd="0" presId="urn:microsoft.com/office/officeart/2005/8/layout/list1"/>
    <dgm:cxn modelId="{142EB718-17E6-4291-9F79-669F1607B1C4}" type="presParOf" srcId="{5C722D8A-8D1F-4180-865A-F810D4111597}" destId="{1B9875B0-D510-48DC-AE58-9B2DD4E54CAB}" srcOrd="1" destOrd="0" presId="urn:microsoft.com/office/officeart/2005/8/layout/list1"/>
    <dgm:cxn modelId="{0EA3ACF0-ECB3-4D9C-BA59-616F1767FDAA}" type="presParOf" srcId="{5EF4EAEC-6DBE-44CC-B661-B8F94D4AD06E}" destId="{4820E501-1CF3-4632-BBE3-1655C9C85479}" srcOrd="5" destOrd="0" presId="urn:microsoft.com/office/officeart/2005/8/layout/list1"/>
    <dgm:cxn modelId="{C7373FBF-B6CF-4892-ACDE-610B317319EA}" type="presParOf" srcId="{5EF4EAEC-6DBE-44CC-B661-B8F94D4AD06E}" destId="{F8FD0368-6064-48AE-B0B9-20C4644586BD}" srcOrd="6" destOrd="0" presId="urn:microsoft.com/office/officeart/2005/8/layout/list1"/>
    <dgm:cxn modelId="{9AB7C98B-7444-4E14-B878-5907BC9B99E6}" type="presParOf" srcId="{5EF4EAEC-6DBE-44CC-B661-B8F94D4AD06E}" destId="{AFC50993-7122-4C3A-A218-D22D598A234B}" srcOrd="7" destOrd="0" presId="urn:microsoft.com/office/officeart/2005/8/layout/list1"/>
    <dgm:cxn modelId="{09909CBD-CA7F-4F4F-B788-53AC9A1756FB}" type="presParOf" srcId="{5EF4EAEC-6DBE-44CC-B661-B8F94D4AD06E}" destId="{BD564BA3-1E49-498A-BB04-3D60EC1E8518}" srcOrd="8" destOrd="0" presId="urn:microsoft.com/office/officeart/2005/8/layout/list1"/>
    <dgm:cxn modelId="{7725ACF3-65D2-47B4-BFC1-744CD68B9B3F}" type="presParOf" srcId="{BD564BA3-1E49-498A-BB04-3D60EC1E8518}" destId="{5C7C7087-7CC8-44E9-92AA-4B98571929EB}" srcOrd="0" destOrd="0" presId="urn:microsoft.com/office/officeart/2005/8/layout/list1"/>
    <dgm:cxn modelId="{9008CD0C-47DF-420E-8DF6-F5725B80C3B6}" type="presParOf" srcId="{BD564BA3-1E49-498A-BB04-3D60EC1E8518}" destId="{C546E148-53E8-4676-A1C5-C592BDA8E64A}" srcOrd="1" destOrd="0" presId="urn:microsoft.com/office/officeart/2005/8/layout/list1"/>
    <dgm:cxn modelId="{8E746831-FA32-4628-BFA8-D5528734A04A}" type="presParOf" srcId="{5EF4EAEC-6DBE-44CC-B661-B8F94D4AD06E}" destId="{4F5FAD8A-A82B-4E06-BA36-FF0F7093F00D}" srcOrd="9" destOrd="0" presId="urn:microsoft.com/office/officeart/2005/8/layout/list1"/>
    <dgm:cxn modelId="{02B69509-DE7E-43C8-BEB3-FB60C3E714CB}" type="presParOf" srcId="{5EF4EAEC-6DBE-44CC-B661-B8F94D4AD06E}" destId="{273456B1-BC51-4132-97DA-E4CC8608AC0F}" srcOrd="10" destOrd="0" presId="urn:microsoft.com/office/officeart/2005/8/layout/list1"/>
    <dgm:cxn modelId="{B8B0DF9A-3468-4760-87E5-50988F7C0C61}" type="presParOf" srcId="{5EF4EAEC-6DBE-44CC-B661-B8F94D4AD06E}" destId="{0862CC33-B543-4276-AC24-9325AECF63B3}" srcOrd="11" destOrd="0" presId="urn:microsoft.com/office/officeart/2005/8/layout/list1"/>
    <dgm:cxn modelId="{F3D87087-14EB-44D3-8A11-1F87EAC56DAB}" type="presParOf" srcId="{5EF4EAEC-6DBE-44CC-B661-B8F94D4AD06E}" destId="{287278B5-6041-4C2E-9D39-EC0A9539D701}" srcOrd="12" destOrd="0" presId="urn:microsoft.com/office/officeart/2005/8/layout/list1"/>
    <dgm:cxn modelId="{74F56887-218E-4D75-B9B6-5CBE2049419A}" type="presParOf" srcId="{287278B5-6041-4C2E-9D39-EC0A9539D701}" destId="{468334AF-2136-47A9-8DEA-C421D6485648}" srcOrd="0" destOrd="0" presId="urn:microsoft.com/office/officeart/2005/8/layout/list1"/>
    <dgm:cxn modelId="{BBBC357F-3D3D-4E3A-B1D7-BD30122B39F8}" type="presParOf" srcId="{287278B5-6041-4C2E-9D39-EC0A9539D701}" destId="{7FBB2380-3551-4C08-9222-A14CAAA63D34}" srcOrd="1" destOrd="0" presId="urn:microsoft.com/office/officeart/2005/8/layout/list1"/>
    <dgm:cxn modelId="{839B3E20-BDC8-4970-98E7-76C88BEB32C1}" type="presParOf" srcId="{5EF4EAEC-6DBE-44CC-B661-B8F94D4AD06E}" destId="{E88893CF-C203-4F74-AA12-86973EF27148}" srcOrd="13" destOrd="0" presId="urn:microsoft.com/office/officeart/2005/8/layout/list1"/>
    <dgm:cxn modelId="{45DB33E6-ABA3-4630-A4DB-B3B072BD8753}" type="presParOf" srcId="{5EF4EAEC-6DBE-44CC-B661-B8F94D4AD06E}" destId="{5CCA07B0-93CD-47AF-9A0E-7A43106CA09D}" srcOrd="14" destOrd="0" presId="urn:microsoft.com/office/officeart/2005/8/layout/list1"/>
    <dgm:cxn modelId="{3981EF89-6A06-4B4D-9765-BD3BA965B711}" type="presParOf" srcId="{5EF4EAEC-6DBE-44CC-B661-B8F94D4AD06E}" destId="{72E8798F-5ADC-45E7-A71B-9CA8AE7F00B6}" srcOrd="15" destOrd="0" presId="urn:microsoft.com/office/officeart/2005/8/layout/list1"/>
    <dgm:cxn modelId="{5BEAAA58-0A8C-4F29-B228-DAAF9761A7A9}" type="presParOf" srcId="{5EF4EAEC-6DBE-44CC-B661-B8F94D4AD06E}" destId="{B42540EC-7FE4-4F38-96D9-E37F84F7A4F2}" srcOrd="16" destOrd="0" presId="urn:microsoft.com/office/officeart/2005/8/layout/list1"/>
    <dgm:cxn modelId="{D3B27585-2267-4924-8E61-7FE946294290}" type="presParOf" srcId="{B42540EC-7FE4-4F38-96D9-E37F84F7A4F2}" destId="{284D9AA2-3DFE-40A8-8339-8A07332EC989}" srcOrd="0" destOrd="0" presId="urn:microsoft.com/office/officeart/2005/8/layout/list1"/>
    <dgm:cxn modelId="{F5A80D2C-C7CD-4D01-877F-82B30C8368AD}" type="presParOf" srcId="{B42540EC-7FE4-4F38-96D9-E37F84F7A4F2}" destId="{36453F00-D00A-4C39-B576-EDC54435BA85}" srcOrd="1" destOrd="0" presId="urn:microsoft.com/office/officeart/2005/8/layout/list1"/>
    <dgm:cxn modelId="{608802CE-DE9C-4277-A123-8FB9EA8BBEA3}" type="presParOf" srcId="{5EF4EAEC-6DBE-44CC-B661-B8F94D4AD06E}" destId="{76647105-B14C-4133-8C4F-DDDC98B18F8D}" srcOrd="17" destOrd="0" presId="urn:microsoft.com/office/officeart/2005/8/layout/list1"/>
    <dgm:cxn modelId="{EEB6FCD0-0AE9-4D04-9AE8-E24BFCC36FEC}" type="presParOf" srcId="{5EF4EAEC-6DBE-44CC-B661-B8F94D4AD06E}" destId="{A5B5046D-7CB6-40BB-97C9-F9FD5D83F630}" srcOrd="18" destOrd="0" presId="urn:microsoft.com/office/officeart/2005/8/layout/list1"/>
    <dgm:cxn modelId="{F1624989-2B54-4582-98E6-6283E87763D2}" type="presParOf" srcId="{5EF4EAEC-6DBE-44CC-B661-B8F94D4AD06E}" destId="{B0E6FBC4-7EAF-4A49-9007-31EF9C3D68F2}" srcOrd="19" destOrd="0" presId="urn:microsoft.com/office/officeart/2005/8/layout/list1"/>
    <dgm:cxn modelId="{56376143-BDA2-49A7-92B7-D4E27BA0BECD}" type="presParOf" srcId="{5EF4EAEC-6DBE-44CC-B661-B8F94D4AD06E}" destId="{01FCFA54-F25D-478C-B834-B7249DC1CC9F}" srcOrd="20" destOrd="0" presId="urn:microsoft.com/office/officeart/2005/8/layout/list1"/>
    <dgm:cxn modelId="{FCC34E93-8935-4D92-B97A-990396B85FD2}" type="presParOf" srcId="{01FCFA54-F25D-478C-B834-B7249DC1CC9F}" destId="{E6F62C13-C233-4CF3-BA6D-EE6B04C624C6}" srcOrd="0" destOrd="0" presId="urn:microsoft.com/office/officeart/2005/8/layout/list1"/>
    <dgm:cxn modelId="{9965C4A2-88FC-4CDD-84DA-7DE5EB72A525}" type="presParOf" srcId="{01FCFA54-F25D-478C-B834-B7249DC1CC9F}" destId="{32445C95-9FBF-4ED6-85D0-965439C56353}" srcOrd="1" destOrd="0" presId="urn:microsoft.com/office/officeart/2005/8/layout/list1"/>
    <dgm:cxn modelId="{4AB96429-9CFE-4C26-B5F2-CB5CAB4E2818}" type="presParOf" srcId="{5EF4EAEC-6DBE-44CC-B661-B8F94D4AD06E}" destId="{B01CB3A9-5B32-4BE1-9E35-357F95E896D9}" srcOrd="21" destOrd="0" presId="urn:microsoft.com/office/officeart/2005/8/layout/list1"/>
    <dgm:cxn modelId="{8F470093-5519-48E3-8402-897D054B42C6}"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2. </a:t>
          </a:r>
          <a:r>
            <a:rPr lang="en-US" altLang="zh-CN" sz="20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52628BB7-F7E8-49AB-B84F-F2FB0DAA27CF}" srcId="{48AF4CFB-2A4E-43F3-8C5F-E071B00E9E69}" destId="{315D73BE-8795-4660-B12C-AA90162D51FE}" srcOrd="2" destOrd="0" parTransId="{31F6F7DA-3090-4F9D-AE71-1B78448AD092}" sibTransId="{21735647-3327-417C-A2FA-68B494FDB3E1}"/>
    <dgm:cxn modelId="{49657E0D-4497-4034-9338-C9DBD994E7C3}" type="presOf" srcId="{1AB8665D-995C-42DA-A338-0900014490BE}" destId="{D34AA9CD-F52D-48E6-ADFE-FEEAE60D0E70}" srcOrd="1" destOrd="0" presId="urn:microsoft.com/office/officeart/2005/8/layout/list1"/>
    <dgm:cxn modelId="{BC6E8FBD-270C-444D-9829-8868B8FEE876}" type="presOf" srcId="{64F67F49-58D0-41DA-92EB-9A2F67CBD999}" destId="{284D9AA2-3DFE-40A8-8339-8A07332EC989}" srcOrd="0" destOrd="0" presId="urn:microsoft.com/office/officeart/2005/8/layout/list1"/>
    <dgm:cxn modelId="{BE876B13-1EA1-47E1-83E3-4C88EF98D1C3}" type="presOf" srcId="{315D73BE-8795-4660-B12C-AA90162D51FE}" destId="{C546E148-53E8-4676-A1C5-C592BDA8E64A}" srcOrd="1" destOrd="0" presId="urn:microsoft.com/office/officeart/2005/8/layout/list1"/>
    <dgm:cxn modelId="{23E10DFD-4CFE-4D49-9DC2-9433B278B1B4}" type="presOf" srcId="{48AF4CFB-2A4E-43F3-8C5F-E071B00E9E69}" destId="{5EF4EAEC-6DBE-44CC-B661-B8F94D4AD06E}"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BBB178DD-CDD5-47B8-ABA4-9CC09063580B}" type="presOf" srcId="{67985755-6D27-4D22-BF0A-EC0E14A643F8}" destId="{7FBB2380-3551-4C08-9222-A14CAAA63D34}" srcOrd="1" destOrd="0" presId="urn:microsoft.com/office/officeart/2005/8/layout/list1"/>
    <dgm:cxn modelId="{171A4783-684C-4AC2-8E04-595F6863C555}" type="presOf" srcId="{1AB8665D-995C-42DA-A338-0900014490BE}" destId="{EBAFD074-FDA4-46CF-8811-0B9EF5E7F078}" srcOrd="0" destOrd="0" presId="urn:microsoft.com/office/officeart/2005/8/layout/list1"/>
    <dgm:cxn modelId="{095221C3-958B-4AD7-8815-60430EBB00EF}" type="presOf" srcId="{64F67F49-58D0-41DA-92EB-9A2F67CBD999}" destId="{36453F00-D00A-4C39-B576-EDC54435BA85}" srcOrd="1" destOrd="0" presId="urn:microsoft.com/office/officeart/2005/8/layout/list1"/>
    <dgm:cxn modelId="{6C43EBA0-4B72-450A-A3A5-DE8FF9B989B9}" srcId="{48AF4CFB-2A4E-43F3-8C5F-E071B00E9E69}" destId="{64F67F49-58D0-41DA-92EB-9A2F67CBD999}" srcOrd="4" destOrd="0" parTransId="{6CD0A2D2-26FC-45CB-81F3-04B487C54B1B}" sibTransId="{4C8AE817-1642-42BE-99F9-2F1FD794528D}"/>
    <dgm:cxn modelId="{2AB428F1-A49C-4383-B129-B9F570C47267}" type="presOf" srcId="{E5DE1909-7451-4230-9A9E-DD68D2E63D5E}" destId="{1B9875B0-D510-48DC-AE58-9B2DD4E54CAB}" srcOrd="1" destOrd="0" presId="urn:microsoft.com/office/officeart/2005/8/layout/list1"/>
    <dgm:cxn modelId="{758C9724-3AC1-4E39-896A-7BE73EE362D3}" type="presOf" srcId="{E4C6A71A-043D-449A-910B-BB6269EB19EE}" destId="{E6F62C13-C233-4CF3-BA6D-EE6B04C624C6}" srcOrd="0" destOrd="0" presId="urn:microsoft.com/office/officeart/2005/8/layout/list1"/>
    <dgm:cxn modelId="{DFD57AD1-AC31-47B5-883C-E9BD11934FEF}" type="presOf" srcId="{315D73BE-8795-4660-B12C-AA90162D51FE}" destId="{5C7C7087-7CC8-44E9-92AA-4B98571929EB}"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1A376BBB-32BB-4A22-A274-7D2A9E176C7D}" type="presOf" srcId="{67985755-6D27-4D22-BF0A-EC0E14A643F8}" destId="{468334AF-2136-47A9-8DEA-C421D6485648}" srcOrd="0" destOrd="0" presId="urn:microsoft.com/office/officeart/2005/8/layout/list1"/>
    <dgm:cxn modelId="{76813891-75E6-4126-A149-2DD3ACA5407F}" type="presOf" srcId="{E5DE1909-7451-4230-9A9E-DD68D2E63D5E}" destId="{F4D24107-3FDB-494E-AB96-8D6A5ADB93B5}" srcOrd="0" destOrd="0" presId="urn:microsoft.com/office/officeart/2005/8/layout/list1"/>
    <dgm:cxn modelId="{E7E69C6D-5621-4D60-AA2E-BB8B95CD13FD}" type="presOf" srcId="{E4C6A71A-043D-449A-910B-BB6269EB19EE}" destId="{32445C95-9FBF-4ED6-85D0-965439C56353}" srcOrd="1"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A784C9CE-86A8-4130-846A-328F4CB13948}" type="presParOf" srcId="{5EF4EAEC-6DBE-44CC-B661-B8F94D4AD06E}" destId="{67D61EB9-BD02-4081-B1B2-8F879CC32A14}" srcOrd="0" destOrd="0" presId="urn:microsoft.com/office/officeart/2005/8/layout/list1"/>
    <dgm:cxn modelId="{543F759B-C5D4-4D6E-B617-5F6BEB645ACC}" type="presParOf" srcId="{67D61EB9-BD02-4081-B1B2-8F879CC32A14}" destId="{EBAFD074-FDA4-46CF-8811-0B9EF5E7F078}" srcOrd="0" destOrd="0" presId="urn:microsoft.com/office/officeart/2005/8/layout/list1"/>
    <dgm:cxn modelId="{A807E6E5-AE2A-4A0D-9748-E070FDF0AA45}" type="presParOf" srcId="{67D61EB9-BD02-4081-B1B2-8F879CC32A14}" destId="{D34AA9CD-F52D-48E6-ADFE-FEEAE60D0E70}" srcOrd="1" destOrd="0" presId="urn:microsoft.com/office/officeart/2005/8/layout/list1"/>
    <dgm:cxn modelId="{01FC84D8-4555-4929-9ADC-ABE573009185}" type="presParOf" srcId="{5EF4EAEC-6DBE-44CC-B661-B8F94D4AD06E}" destId="{DC67C546-9452-4397-B0EB-BFA05EB4C871}" srcOrd="1" destOrd="0" presId="urn:microsoft.com/office/officeart/2005/8/layout/list1"/>
    <dgm:cxn modelId="{D2B5D11C-79A9-44CE-A1B5-E54886F38B14}" type="presParOf" srcId="{5EF4EAEC-6DBE-44CC-B661-B8F94D4AD06E}" destId="{08FD5613-3B40-48E1-9CFA-D60C73FD176C}" srcOrd="2" destOrd="0" presId="urn:microsoft.com/office/officeart/2005/8/layout/list1"/>
    <dgm:cxn modelId="{408DA181-ACA9-4CF6-A7E3-DABED25CA9BC}" type="presParOf" srcId="{5EF4EAEC-6DBE-44CC-B661-B8F94D4AD06E}" destId="{36068021-9183-4AAD-AD0B-B8445D7CA037}" srcOrd="3" destOrd="0" presId="urn:microsoft.com/office/officeart/2005/8/layout/list1"/>
    <dgm:cxn modelId="{79704B24-059C-409D-A678-CB39B205EC8F}" type="presParOf" srcId="{5EF4EAEC-6DBE-44CC-B661-B8F94D4AD06E}" destId="{5C722D8A-8D1F-4180-865A-F810D4111597}" srcOrd="4" destOrd="0" presId="urn:microsoft.com/office/officeart/2005/8/layout/list1"/>
    <dgm:cxn modelId="{6A379B83-CDD6-4D9D-B2DD-36DC6B9C880B}" type="presParOf" srcId="{5C722D8A-8D1F-4180-865A-F810D4111597}" destId="{F4D24107-3FDB-494E-AB96-8D6A5ADB93B5}" srcOrd="0" destOrd="0" presId="urn:microsoft.com/office/officeart/2005/8/layout/list1"/>
    <dgm:cxn modelId="{75DE5355-9F2D-4051-85B1-232A1DC5802F}" type="presParOf" srcId="{5C722D8A-8D1F-4180-865A-F810D4111597}" destId="{1B9875B0-D510-48DC-AE58-9B2DD4E54CAB}" srcOrd="1" destOrd="0" presId="urn:microsoft.com/office/officeart/2005/8/layout/list1"/>
    <dgm:cxn modelId="{48063C50-59BD-4A48-8D68-3B9B6A85B70E}" type="presParOf" srcId="{5EF4EAEC-6DBE-44CC-B661-B8F94D4AD06E}" destId="{4820E501-1CF3-4632-BBE3-1655C9C85479}" srcOrd="5" destOrd="0" presId="urn:microsoft.com/office/officeart/2005/8/layout/list1"/>
    <dgm:cxn modelId="{A6EB0B64-A3CC-40BA-BFC4-F86D2AD1B923}" type="presParOf" srcId="{5EF4EAEC-6DBE-44CC-B661-B8F94D4AD06E}" destId="{F8FD0368-6064-48AE-B0B9-20C4644586BD}" srcOrd="6" destOrd="0" presId="urn:microsoft.com/office/officeart/2005/8/layout/list1"/>
    <dgm:cxn modelId="{8AEABABF-EA0E-4F4A-AA26-EB89F4CE9771}" type="presParOf" srcId="{5EF4EAEC-6DBE-44CC-B661-B8F94D4AD06E}" destId="{AFC50993-7122-4C3A-A218-D22D598A234B}" srcOrd="7" destOrd="0" presId="urn:microsoft.com/office/officeart/2005/8/layout/list1"/>
    <dgm:cxn modelId="{F124947C-9F4E-4BEA-ABFE-43F2EB201067}" type="presParOf" srcId="{5EF4EAEC-6DBE-44CC-B661-B8F94D4AD06E}" destId="{BD564BA3-1E49-498A-BB04-3D60EC1E8518}" srcOrd="8" destOrd="0" presId="urn:microsoft.com/office/officeart/2005/8/layout/list1"/>
    <dgm:cxn modelId="{3EEAD7CE-B084-4229-A23C-02F4B0527F74}" type="presParOf" srcId="{BD564BA3-1E49-498A-BB04-3D60EC1E8518}" destId="{5C7C7087-7CC8-44E9-92AA-4B98571929EB}" srcOrd="0" destOrd="0" presId="urn:microsoft.com/office/officeart/2005/8/layout/list1"/>
    <dgm:cxn modelId="{29DB5CF2-280F-4B19-8A9B-49C8B740C024}" type="presParOf" srcId="{BD564BA3-1E49-498A-BB04-3D60EC1E8518}" destId="{C546E148-53E8-4676-A1C5-C592BDA8E64A}" srcOrd="1" destOrd="0" presId="urn:microsoft.com/office/officeart/2005/8/layout/list1"/>
    <dgm:cxn modelId="{0914FD7B-5D6C-4FD0-8109-11797F46F59D}" type="presParOf" srcId="{5EF4EAEC-6DBE-44CC-B661-B8F94D4AD06E}" destId="{4F5FAD8A-A82B-4E06-BA36-FF0F7093F00D}" srcOrd="9" destOrd="0" presId="urn:microsoft.com/office/officeart/2005/8/layout/list1"/>
    <dgm:cxn modelId="{12861A7B-DEF2-4FA0-8A61-09291F901E76}" type="presParOf" srcId="{5EF4EAEC-6DBE-44CC-B661-B8F94D4AD06E}" destId="{273456B1-BC51-4132-97DA-E4CC8608AC0F}" srcOrd="10" destOrd="0" presId="urn:microsoft.com/office/officeart/2005/8/layout/list1"/>
    <dgm:cxn modelId="{EF47EB0A-FEA1-4679-BE5F-BFADFB9912F6}" type="presParOf" srcId="{5EF4EAEC-6DBE-44CC-B661-B8F94D4AD06E}" destId="{0862CC33-B543-4276-AC24-9325AECF63B3}" srcOrd="11" destOrd="0" presId="urn:microsoft.com/office/officeart/2005/8/layout/list1"/>
    <dgm:cxn modelId="{BA82E0DA-8DD4-42C2-BEB8-47C1CAAC846A}" type="presParOf" srcId="{5EF4EAEC-6DBE-44CC-B661-B8F94D4AD06E}" destId="{287278B5-6041-4C2E-9D39-EC0A9539D701}" srcOrd="12" destOrd="0" presId="urn:microsoft.com/office/officeart/2005/8/layout/list1"/>
    <dgm:cxn modelId="{32EF227A-B2ED-4DDB-9B9B-8AC91C53EE79}" type="presParOf" srcId="{287278B5-6041-4C2E-9D39-EC0A9539D701}" destId="{468334AF-2136-47A9-8DEA-C421D6485648}" srcOrd="0" destOrd="0" presId="urn:microsoft.com/office/officeart/2005/8/layout/list1"/>
    <dgm:cxn modelId="{A85E63BE-7133-4178-8866-9DF669F72F6D}" type="presParOf" srcId="{287278B5-6041-4C2E-9D39-EC0A9539D701}" destId="{7FBB2380-3551-4C08-9222-A14CAAA63D34}" srcOrd="1" destOrd="0" presId="urn:microsoft.com/office/officeart/2005/8/layout/list1"/>
    <dgm:cxn modelId="{15C2643E-65F9-4BA5-AA4B-7EE6DB249305}" type="presParOf" srcId="{5EF4EAEC-6DBE-44CC-B661-B8F94D4AD06E}" destId="{E88893CF-C203-4F74-AA12-86973EF27148}" srcOrd="13" destOrd="0" presId="urn:microsoft.com/office/officeart/2005/8/layout/list1"/>
    <dgm:cxn modelId="{62B723CB-CBB7-4EA6-A23F-A8F0A88B12AB}" type="presParOf" srcId="{5EF4EAEC-6DBE-44CC-B661-B8F94D4AD06E}" destId="{5CCA07B0-93CD-47AF-9A0E-7A43106CA09D}" srcOrd="14" destOrd="0" presId="urn:microsoft.com/office/officeart/2005/8/layout/list1"/>
    <dgm:cxn modelId="{4CEB001B-3BA1-4F8C-9D84-122B67C8C7E9}" type="presParOf" srcId="{5EF4EAEC-6DBE-44CC-B661-B8F94D4AD06E}" destId="{72E8798F-5ADC-45E7-A71B-9CA8AE7F00B6}" srcOrd="15" destOrd="0" presId="urn:microsoft.com/office/officeart/2005/8/layout/list1"/>
    <dgm:cxn modelId="{51B235D9-282A-4A53-AC96-AF7E2FE42418}" type="presParOf" srcId="{5EF4EAEC-6DBE-44CC-B661-B8F94D4AD06E}" destId="{B42540EC-7FE4-4F38-96D9-E37F84F7A4F2}" srcOrd="16" destOrd="0" presId="urn:microsoft.com/office/officeart/2005/8/layout/list1"/>
    <dgm:cxn modelId="{02B56115-7253-4524-947F-DC14E03E355E}" type="presParOf" srcId="{B42540EC-7FE4-4F38-96D9-E37F84F7A4F2}" destId="{284D9AA2-3DFE-40A8-8339-8A07332EC989}" srcOrd="0" destOrd="0" presId="urn:microsoft.com/office/officeart/2005/8/layout/list1"/>
    <dgm:cxn modelId="{F4C38998-61A8-4BAA-AA35-CDE69D5A5813}" type="presParOf" srcId="{B42540EC-7FE4-4F38-96D9-E37F84F7A4F2}" destId="{36453F00-D00A-4C39-B576-EDC54435BA85}" srcOrd="1" destOrd="0" presId="urn:microsoft.com/office/officeart/2005/8/layout/list1"/>
    <dgm:cxn modelId="{47866A49-7F8B-4635-81F4-976073565B5A}" type="presParOf" srcId="{5EF4EAEC-6DBE-44CC-B661-B8F94D4AD06E}" destId="{76647105-B14C-4133-8C4F-DDDC98B18F8D}" srcOrd="17" destOrd="0" presId="urn:microsoft.com/office/officeart/2005/8/layout/list1"/>
    <dgm:cxn modelId="{3DB512A9-A8B4-4427-9374-4B5AF241D646}" type="presParOf" srcId="{5EF4EAEC-6DBE-44CC-B661-B8F94D4AD06E}" destId="{A5B5046D-7CB6-40BB-97C9-F9FD5D83F630}" srcOrd="18" destOrd="0" presId="urn:microsoft.com/office/officeart/2005/8/layout/list1"/>
    <dgm:cxn modelId="{6EF5C12A-B435-415A-B579-28894C26D887}" type="presParOf" srcId="{5EF4EAEC-6DBE-44CC-B661-B8F94D4AD06E}" destId="{B0E6FBC4-7EAF-4A49-9007-31EF9C3D68F2}" srcOrd="19" destOrd="0" presId="urn:microsoft.com/office/officeart/2005/8/layout/list1"/>
    <dgm:cxn modelId="{64A86E25-FEE5-4F5B-B775-7FFE90B8526A}" type="presParOf" srcId="{5EF4EAEC-6DBE-44CC-B661-B8F94D4AD06E}" destId="{01FCFA54-F25D-478C-B834-B7249DC1CC9F}" srcOrd="20" destOrd="0" presId="urn:microsoft.com/office/officeart/2005/8/layout/list1"/>
    <dgm:cxn modelId="{301AF3DB-39AC-4DCF-B8DA-F01525000BB5}" type="presParOf" srcId="{01FCFA54-F25D-478C-B834-B7249DC1CC9F}" destId="{E6F62C13-C233-4CF3-BA6D-EE6B04C624C6}" srcOrd="0" destOrd="0" presId="urn:microsoft.com/office/officeart/2005/8/layout/list1"/>
    <dgm:cxn modelId="{2FD1593F-F9B0-40A3-BA86-4F3685A8510A}" type="presParOf" srcId="{01FCFA54-F25D-478C-B834-B7249DC1CC9F}" destId="{32445C95-9FBF-4ED6-85D0-965439C56353}" srcOrd="1" destOrd="0" presId="urn:microsoft.com/office/officeart/2005/8/layout/list1"/>
    <dgm:cxn modelId="{5FF76F91-4F01-44D2-A186-9E2C624FFF64}" type="presParOf" srcId="{5EF4EAEC-6DBE-44CC-B661-B8F94D4AD06E}" destId="{B01CB3A9-5B32-4BE1-9E35-357F95E896D9}" srcOrd="21" destOrd="0" presId="urn:microsoft.com/office/officeart/2005/8/layout/list1"/>
    <dgm:cxn modelId="{7C2D41CF-13FB-4D54-93BC-B1ECF5E19D96}"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3. </a:t>
          </a:r>
          <a:r>
            <a:rPr lang="en-US" altLang="zh-CN" sz="20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DB69D84A-D8A4-4809-A977-04AE5FEE3A0B}" type="presOf" srcId="{1AB8665D-995C-42DA-A338-0900014490BE}" destId="{EBAFD074-FDA4-46CF-8811-0B9EF5E7F078}" srcOrd="0" destOrd="0" presId="urn:microsoft.com/office/officeart/2005/8/layout/list1"/>
    <dgm:cxn modelId="{9ACF099E-2015-47B3-B31B-3C4A56E0067B}" type="presOf" srcId="{1AB8665D-995C-42DA-A338-0900014490BE}" destId="{D34AA9CD-F52D-48E6-ADFE-FEEAE60D0E70}" srcOrd="1" destOrd="0" presId="urn:microsoft.com/office/officeart/2005/8/layout/list1"/>
    <dgm:cxn modelId="{3EFD1F50-4FB2-4C4E-AE1B-086ACAC313B9}" type="presOf" srcId="{67985755-6D27-4D22-BF0A-EC0E14A643F8}" destId="{468334AF-2136-47A9-8DEA-C421D6485648}"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7F5BBD10-1562-48FB-A143-CF40E882E2A1}" type="presOf" srcId="{E5DE1909-7451-4230-9A9E-DD68D2E63D5E}" destId="{F4D24107-3FDB-494E-AB96-8D6A5ADB93B5}" srcOrd="0" destOrd="0" presId="urn:microsoft.com/office/officeart/2005/8/layout/list1"/>
    <dgm:cxn modelId="{B79F36EF-CDF2-4CB1-8AE1-1C3740767808}" type="presOf" srcId="{315D73BE-8795-4660-B12C-AA90162D51FE}" destId="{5C7C7087-7CC8-44E9-92AA-4B98571929EB}" srcOrd="0" destOrd="0" presId="urn:microsoft.com/office/officeart/2005/8/layout/list1"/>
    <dgm:cxn modelId="{4277F8EB-6FCD-4AAC-BBD0-BBBF18806DDF}" type="presOf" srcId="{48AF4CFB-2A4E-43F3-8C5F-E071B00E9E69}" destId="{5EF4EAEC-6DBE-44CC-B661-B8F94D4AD06E}" srcOrd="0" destOrd="0" presId="urn:microsoft.com/office/officeart/2005/8/layout/list1"/>
    <dgm:cxn modelId="{920C96CE-740A-4FA5-B069-E976214FC032}" type="presOf" srcId="{67985755-6D27-4D22-BF0A-EC0E14A643F8}" destId="{7FBB2380-3551-4C08-9222-A14CAAA63D34}" srcOrd="1" destOrd="0" presId="urn:microsoft.com/office/officeart/2005/8/layout/list1"/>
    <dgm:cxn modelId="{8421E838-81E7-4CB8-B2A4-8714C63CD0E5}" type="presOf" srcId="{E4C6A71A-043D-449A-910B-BB6269EB19EE}" destId="{E6F62C13-C233-4CF3-BA6D-EE6B04C624C6}"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D612A009-9477-42C6-A38F-2DB0A96770EB}" type="presOf" srcId="{E4C6A71A-043D-449A-910B-BB6269EB19EE}" destId="{32445C95-9FBF-4ED6-85D0-965439C56353}" srcOrd="1"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E065515F-7BCC-41E5-87AB-26A7C30C9BAA}" type="presOf" srcId="{64F67F49-58D0-41DA-92EB-9A2F67CBD999}" destId="{284D9AA2-3DFE-40A8-8339-8A07332EC989}" srcOrd="0" destOrd="0" presId="urn:microsoft.com/office/officeart/2005/8/layout/list1"/>
    <dgm:cxn modelId="{4E0FCDE5-122B-4EEB-8EA5-3A2F78F30EBD}" type="presOf" srcId="{64F67F49-58D0-41DA-92EB-9A2F67CBD999}" destId="{36453F00-D00A-4C39-B576-EDC54435BA85}" srcOrd="1" destOrd="0" presId="urn:microsoft.com/office/officeart/2005/8/layout/list1"/>
    <dgm:cxn modelId="{6DFD8497-1952-41DB-8DBA-7416A2DFBDDB}" type="presOf" srcId="{315D73BE-8795-4660-B12C-AA90162D51FE}" destId="{C546E148-53E8-4676-A1C5-C592BDA8E64A}" srcOrd="1" destOrd="0" presId="urn:microsoft.com/office/officeart/2005/8/layout/list1"/>
    <dgm:cxn modelId="{A39FC5BF-8CFA-4EEF-AB2E-03305A553205}" type="presOf" srcId="{E5DE1909-7451-4230-9A9E-DD68D2E63D5E}" destId="{1B9875B0-D510-48DC-AE58-9B2DD4E54CAB}"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944C306A-791A-4E76-A140-2D993D0757A0}" type="presParOf" srcId="{5EF4EAEC-6DBE-44CC-B661-B8F94D4AD06E}" destId="{67D61EB9-BD02-4081-B1B2-8F879CC32A14}" srcOrd="0" destOrd="0" presId="urn:microsoft.com/office/officeart/2005/8/layout/list1"/>
    <dgm:cxn modelId="{C1C5478C-F98A-4E62-9ACE-538CC086CA97}" type="presParOf" srcId="{67D61EB9-BD02-4081-B1B2-8F879CC32A14}" destId="{EBAFD074-FDA4-46CF-8811-0B9EF5E7F078}" srcOrd="0" destOrd="0" presId="urn:microsoft.com/office/officeart/2005/8/layout/list1"/>
    <dgm:cxn modelId="{A2D1457F-16DE-4691-BCFE-D94552DDBA2D}" type="presParOf" srcId="{67D61EB9-BD02-4081-B1B2-8F879CC32A14}" destId="{D34AA9CD-F52D-48E6-ADFE-FEEAE60D0E70}" srcOrd="1" destOrd="0" presId="urn:microsoft.com/office/officeart/2005/8/layout/list1"/>
    <dgm:cxn modelId="{5A6BAE32-6C43-44DE-A9D0-41D470A24E3B}" type="presParOf" srcId="{5EF4EAEC-6DBE-44CC-B661-B8F94D4AD06E}" destId="{DC67C546-9452-4397-B0EB-BFA05EB4C871}" srcOrd="1" destOrd="0" presId="urn:microsoft.com/office/officeart/2005/8/layout/list1"/>
    <dgm:cxn modelId="{C2666A14-922C-4F41-A123-32C110831ACB}" type="presParOf" srcId="{5EF4EAEC-6DBE-44CC-B661-B8F94D4AD06E}" destId="{08FD5613-3B40-48E1-9CFA-D60C73FD176C}" srcOrd="2" destOrd="0" presId="urn:microsoft.com/office/officeart/2005/8/layout/list1"/>
    <dgm:cxn modelId="{557D6039-5E26-44E6-8909-89FDF91494A5}" type="presParOf" srcId="{5EF4EAEC-6DBE-44CC-B661-B8F94D4AD06E}" destId="{36068021-9183-4AAD-AD0B-B8445D7CA037}" srcOrd="3" destOrd="0" presId="urn:microsoft.com/office/officeart/2005/8/layout/list1"/>
    <dgm:cxn modelId="{17899F36-62A4-4A1E-BF1A-69425C303BD8}" type="presParOf" srcId="{5EF4EAEC-6DBE-44CC-B661-B8F94D4AD06E}" destId="{5C722D8A-8D1F-4180-865A-F810D4111597}" srcOrd="4" destOrd="0" presId="urn:microsoft.com/office/officeart/2005/8/layout/list1"/>
    <dgm:cxn modelId="{B8DA4DDD-429A-40BD-81C5-F1E3BD06ABBA}" type="presParOf" srcId="{5C722D8A-8D1F-4180-865A-F810D4111597}" destId="{F4D24107-3FDB-494E-AB96-8D6A5ADB93B5}" srcOrd="0" destOrd="0" presId="urn:microsoft.com/office/officeart/2005/8/layout/list1"/>
    <dgm:cxn modelId="{13C2F8D7-DB3F-4C83-B5D9-FCF32BFFA0CD}" type="presParOf" srcId="{5C722D8A-8D1F-4180-865A-F810D4111597}" destId="{1B9875B0-D510-48DC-AE58-9B2DD4E54CAB}" srcOrd="1" destOrd="0" presId="urn:microsoft.com/office/officeart/2005/8/layout/list1"/>
    <dgm:cxn modelId="{FD6D0D9D-2F51-47CE-82AA-19B6428C7BDC}" type="presParOf" srcId="{5EF4EAEC-6DBE-44CC-B661-B8F94D4AD06E}" destId="{4820E501-1CF3-4632-BBE3-1655C9C85479}" srcOrd="5" destOrd="0" presId="urn:microsoft.com/office/officeart/2005/8/layout/list1"/>
    <dgm:cxn modelId="{ABF1274E-E230-4FC3-8E4E-2D85FC6DA532}" type="presParOf" srcId="{5EF4EAEC-6DBE-44CC-B661-B8F94D4AD06E}" destId="{F8FD0368-6064-48AE-B0B9-20C4644586BD}" srcOrd="6" destOrd="0" presId="urn:microsoft.com/office/officeart/2005/8/layout/list1"/>
    <dgm:cxn modelId="{01579F72-4F4B-4E6D-9B47-C4D055F0A72C}" type="presParOf" srcId="{5EF4EAEC-6DBE-44CC-B661-B8F94D4AD06E}" destId="{AFC50993-7122-4C3A-A218-D22D598A234B}" srcOrd="7" destOrd="0" presId="urn:microsoft.com/office/officeart/2005/8/layout/list1"/>
    <dgm:cxn modelId="{F67354B6-3B6C-4EE3-8942-9B58D19556F0}" type="presParOf" srcId="{5EF4EAEC-6DBE-44CC-B661-B8F94D4AD06E}" destId="{BD564BA3-1E49-498A-BB04-3D60EC1E8518}" srcOrd="8" destOrd="0" presId="urn:microsoft.com/office/officeart/2005/8/layout/list1"/>
    <dgm:cxn modelId="{AD3FA617-58DC-4AF1-8CB9-3B87273B9956}" type="presParOf" srcId="{BD564BA3-1E49-498A-BB04-3D60EC1E8518}" destId="{5C7C7087-7CC8-44E9-92AA-4B98571929EB}" srcOrd="0" destOrd="0" presId="urn:microsoft.com/office/officeart/2005/8/layout/list1"/>
    <dgm:cxn modelId="{B9917911-3EA2-4C54-A8C6-519EA6008A76}" type="presParOf" srcId="{BD564BA3-1E49-498A-BB04-3D60EC1E8518}" destId="{C546E148-53E8-4676-A1C5-C592BDA8E64A}" srcOrd="1" destOrd="0" presId="urn:microsoft.com/office/officeart/2005/8/layout/list1"/>
    <dgm:cxn modelId="{C1CA075E-358E-4942-9D65-3A78C69E919E}" type="presParOf" srcId="{5EF4EAEC-6DBE-44CC-B661-B8F94D4AD06E}" destId="{4F5FAD8A-A82B-4E06-BA36-FF0F7093F00D}" srcOrd="9" destOrd="0" presId="urn:microsoft.com/office/officeart/2005/8/layout/list1"/>
    <dgm:cxn modelId="{672E6C49-D5E5-4016-974F-751A48F09003}" type="presParOf" srcId="{5EF4EAEC-6DBE-44CC-B661-B8F94D4AD06E}" destId="{273456B1-BC51-4132-97DA-E4CC8608AC0F}" srcOrd="10" destOrd="0" presId="urn:microsoft.com/office/officeart/2005/8/layout/list1"/>
    <dgm:cxn modelId="{2C21B227-005C-4D87-9CD9-D6FDA72DC871}" type="presParOf" srcId="{5EF4EAEC-6DBE-44CC-B661-B8F94D4AD06E}" destId="{0862CC33-B543-4276-AC24-9325AECF63B3}" srcOrd="11" destOrd="0" presId="urn:microsoft.com/office/officeart/2005/8/layout/list1"/>
    <dgm:cxn modelId="{2F9C86BC-5A02-411A-B6AA-B2522CAEB6DE}" type="presParOf" srcId="{5EF4EAEC-6DBE-44CC-B661-B8F94D4AD06E}" destId="{287278B5-6041-4C2E-9D39-EC0A9539D701}" srcOrd="12" destOrd="0" presId="urn:microsoft.com/office/officeart/2005/8/layout/list1"/>
    <dgm:cxn modelId="{E4801555-9B88-4792-B19A-9E5B381FDA6A}" type="presParOf" srcId="{287278B5-6041-4C2E-9D39-EC0A9539D701}" destId="{468334AF-2136-47A9-8DEA-C421D6485648}" srcOrd="0" destOrd="0" presId="urn:microsoft.com/office/officeart/2005/8/layout/list1"/>
    <dgm:cxn modelId="{5656B29B-96AB-492B-9E4B-BE522B804BBE}" type="presParOf" srcId="{287278B5-6041-4C2E-9D39-EC0A9539D701}" destId="{7FBB2380-3551-4C08-9222-A14CAAA63D34}" srcOrd="1" destOrd="0" presId="urn:microsoft.com/office/officeart/2005/8/layout/list1"/>
    <dgm:cxn modelId="{DBC38F8C-DFE7-46F5-B4F1-2A401981176B}" type="presParOf" srcId="{5EF4EAEC-6DBE-44CC-B661-B8F94D4AD06E}" destId="{E88893CF-C203-4F74-AA12-86973EF27148}" srcOrd="13" destOrd="0" presId="urn:microsoft.com/office/officeart/2005/8/layout/list1"/>
    <dgm:cxn modelId="{0597DA31-635C-4EE7-ACC7-E58C79CFB0CF}" type="presParOf" srcId="{5EF4EAEC-6DBE-44CC-B661-B8F94D4AD06E}" destId="{5CCA07B0-93CD-47AF-9A0E-7A43106CA09D}" srcOrd="14" destOrd="0" presId="urn:microsoft.com/office/officeart/2005/8/layout/list1"/>
    <dgm:cxn modelId="{25726A35-2555-435F-B32E-F287217D6CC2}" type="presParOf" srcId="{5EF4EAEC-6DBE-44CC-B661-B8F94D4AD06E}" destId="{72E8798F-5ADC-45E7-A71B-9CA8AE7F00B6}" srcOrd="15" destOrd="0" presId="urn:microsoft.com/office/officeart/2005/8/layout/list1"/>
    <dgm:cxn modelId="{D06C7A8D-21B1-4945-A9D2-9EB88E98BF53}" type="presParOf" srcId="{5EF4EAEC-6DBE-44CC-B661-B8F94D4AD06E}" destId="{B42540EC-7FE4-4F38-96D9-E37F84F7A4F2}" srcOrd="16" destOrd="0" presId="urn:microsoft.com/office/officeart/2005/8/layout/list1"/>
    <dgm:cxn modelId="{F4E2F952-80D2-4195-B3B9-728F62810640}" type="presParOf" srcId="{B42540EC-7FE4-4F38-96D9-E37F84F7A4F2}" destId="{284D9AA2-3DFE-40A8-8339-8A07332EC989}" srcOrd="0" destOrd="0" presId="urn:microsoft.com/office/officeart/2005/8/layout/list1"/>
    <dgm:cxn modelId="{525C1F38-B01D-47A2-88DD-A18F25F45B82}" type="presParOf" srcId="{B42540EC-7FE4-4F38-96D9-E37F84F7A4F2}" destId="{36453F00-D00A-4C39-B576-EDC54435BA85}" srcOrd="1" destOrd="0" presId="urn:microsoft.com/office/officeart/2005/8/layout/list1"/>
    <dgm:cxn modelId="{A2C39354-5295-4C3B-BB9D-B8835FB9DA92}" type="presParOf" srcId="{5EF4EAEC-6DBE-44CC-B661-B8F94D4AD06E}" destId="{76647105-B14C-4133-8C4F-DDDC98B18F8D}" srcOrd="17" destOrd="0" presId="urn:microsoft.com/office/officeart/2005/8/layout/list1"/>
    <dgm:cxn modelId="{5D41B02B-C65F-4339-9B7E-26B034508460}" type="presParOf" srcId="{5EF4EAEC-6DBE-44CC-B661-B8F94D4AD06E}" destId="{A5B5046D-7CB6-40BB-97C9-F9FD5D83F630}" srcOrd="18" destOrd="0" presId="urn:microsoft.com/office/officeart/2005/8/layout/list1"/>
    <dgm:cxn modelId="{C28F9327-F018-4A93-9337-B90201925BDD}" type="presParOf" srcId="{5EF4EAEC-6DBE-44CC-B661-B8F94D4AD06E}" destId="{B0E6FBC4-7EAF-4A49-9007-31EF9C3D68F2}" srcOrd="19" destOrd="0" presId="urn:microsoft.com/office/officeart/2005/8/layout/list1"/>
    <dgm:cxn modelId="{BDA66D8A-51E2-4F52-ACE2-72EC187C853E}" type="presParOf" srcId="{5EF4EAEC-6DBE-44CC-B661-B8F94D4AD06E}" destId="{01FCFA54-F25D-478C-B834-B7249DC1CC9F}" srcOrd="20" destOrd="0" presId="urn:microsoft.com/office/officeart/2005/8/layout/list1"/>
    <dgm:cxn modelId="{9DC266E5-4594-4B4D-A4FE-73D55D3C1044}" type="presParOf" srcId="{01FCFA54-F25D-478C-B834-B7249DC1CC9F}" destId="{E6F62C13-C233-4CF3-BA6D-EE6B04C624C6}" srcOrd="0" destOrd="0" presId="urn:microsoft.com/office/officeart/2005/8/layout/list1"/>
    <dgm:cxn modelId="{39624E99-1114-4D78-929F-0EBBA2CB1386}" type="presParOf" srcId="{01FCFA54-F25D-478C-B834-B7249DC1CC9F}" destId="{32445C95-9FBF-4ED6-85D0-965439C56353}" srcOrd="1" destOrd="0" presId="urn:microsoft.com/office/officeart/2005/8/layout/list1"/>
    <dgm:cxn modelId="{F743B708-D36F-4B3D-8E91-699C3125E380}" type="presParOf" srcId="{5EF4EAEC-6DBE-44CC-B661-B8F94D4AD06E}" destId="{B01CB3A9-5B32-4BE1-9E35-357F95E896D9}" srcOrd="21" destOrd="0" presId="urn:microsoft.com/office/officeart/2005/8/layout/list1"/>
    <dgm:cxn modelId="{4A11D1BC-6C8E-47A1-ABBF-343435539B2F}"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4. </a:t>
          </a:r>
          <a:r>
            <a:rPr lang="en-US" altLang="zh-CN" sz="20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zh-CN" altLang="en-US" sz="2000" dirty="0">
            <a:solidFill>
              <a:schemeClr val="tx1"/>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940067C5-F9C9-4EFA-B38E-A5F96DC96E7E}" srcId="{48AF4CFB-2A4E-43F3-8C5F-E071B00E9E69}" destId="{1AB8665D-995C-42DA-A338-0900014490BE}" srcOrd="0" destOrd="0" parTransId="{CD7EC187-A3D6-4800-8EC5-D2C116D6B8E4}" sibTransId="{967E4F44-4809-49DD-A6BE-B0A653D2FFFE}"/>
    <dgm:cxn modelId="{51BA4F56-AB35-4B3E-83BE-566D629E7A5D}" type="presOf" srcId="{67985755-6D27-4D22-BF0A-EC0E14A643F8}" destId="{468334AF-2136-47A9-8DEA-C421D6485648}" srcOrd="0" destOrd="0" presId="urn:microsoft.com/office/officeart/2005/8/layout/list1"/>
    <dgm:cxn modelId="{F2B628B3-E3DC-45E7-9D11-649A725DA4AB}" type="presOf" srcId="{E4C6A71A-043D-449A-910B-BB6269EB19EE}" destId="{E6F62C13-C233-4CF3-BA6D-EE6B04C624C6}" srcOrd="0" destOrd="0" presId="urn:microsoft.com/office/officeart/2005/8/layout/list1"/>
    <dgm:cxn modelId="{D0977857-0924-44F2-99B1-9088781A197E}" type="presOf" srcId="{E5DE1909-7451-4230-9A9E-DD68D2E63D5E}" destId="{1B9875B0-D510-48DC-AE58-9B2DD4E54CAB}" srcOrd="1"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B1E45835-B67C-4487-8F7E-3F2C98E10DF7}" type="presOf" srcId="{64F67F49-58D0-41DA-92EB-9A2F67CBD999}" destId="{284D9AA2-3DFE-40A8-8339-8A07332EC989}" srcOrd="0" destOrd="0" presId="urn:microsoft.com/office/officeart/2005/8/layout/list1"/>
    <dgm:cxn modelId="{677BB0A7-4D19-4A19-AEC4-B3E483EE067E}" type="presOf" srcId="{48AF4CFB-2A4E-43F3-8C5F-E071B00E9E69}" destId="{5EF4EAEC-6DBE-44CC-B661-B8F94D4AD06E}" srcOrd="0" destOrd="0" presId="urn:microsoft.com/office/officeart/2005/8/layout/list1"/>
    <dgm:cxn modelId="{F956ED7B-EE33-4F92-A19E-1174896B3FAB}" type="presOf" srcId="{E4C6A71A-043D-449A-910B-BB6269EB19EE}" destId="{32445C95-9FBF-4ED6-85D0-965439C56353}" srcOrd="1" destOrd="0" presId="urn:microsoft.com/office/officeart/2005/8/layout/list1"/>
    <dgm:cxn modelId="{77D7D3AB-9284-4369-BF87-9078D75D39C2}" type="presOf" srcId="{1AB8665D-995C-42DA-A338-0900014490BE}" destId="{D34AA9CD-F52D-48E6-ADFE-FEEAE60D0E70}" srcOrd="1"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0859A8B7-D3F5-4D31-8B22-DBFFF838912A}" type="presOf" srcId="{315D73BE-8795-4660-B12C-AA90162D51FE}" destId="{5C7C7087-7CC8-44E9-92AA-4B98571929EB}" srcOrd="0"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62BCB42C-D3CE-49FF-A712-B74169833686}" type="presOf" srcId="{315D73BE-8795-4660-B12C-AA90162D51FE}" destId="{C546E148-53E8-4676-A1C5-C592BDA8E64A}" srcOrd="1" destOrd="0" presId="urn:microsoft.com/office/officeart/2005/8/layout/list1"/>
    <dgm:cxn modelId="{5CCD4CC8-EED5-4ADC-8AF7-F201734F5492}" type="presOf" srcId="{64F67F49-58D0-41DA-92EB-9A2F67CBD999}" destId="{36453F00-D00A-4C39-B576-EDC54435BA85}" srcOrd="1" destOrd="0" presId="urn:microsoft.com/office/officeart/2005/8/layout/list1"/>
    <dgm:cxn modelId="{8CB7C9D2-3C14-42A9-8587-F229F539F6B4}" type="presOf" srcId="{1AB8665D-995C-42DA-A338-0900014490BE}" destId="{EBAFD074-FDA4-46CF-8811-0B9EF5E7F078}" srcOrd="0"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4A433218-B843-40BB-A890-44BF7D598C69}" type="presOf" srcId="{E5DE1909-7451-4230-9A9E-DD68D2E63D5E}" destId="{F4D24107-3FDB-494E-AB96-8D6A5ADB93B5}" srcOrd="0" destOrd="0" presId="urn:microsoft.com/office/officeart/2005/8/layout/list1"/>
    <dgm:cxn modelId="{0B4CCB7F-8A71-46C3-89EA-86EDE1884BE1}" type="presOf" srcId="{67985755-6D27-4D22-BF0A-EC0E14A643F8}" destId="{7FBB2380-3551-4C08-9222-A14CAAA63D34}" srcOrd="1" destOrd="0" presId="urn:microsoft.com/office/officeart/2005/8/layout/list1"/>
    <dgm:cxn modelId="{9628DE02-83B5-4BC7-96B6-60543DA76B11}" type="presParOf" srcId="{5EF4EAEC-6DBE-44CC-B661-B8F94D4AD06E}" destId="{67D61EB9-BD02-4081-B1B2-8F879CC32A14}" srcOrd="0" destOrd="0" presId="urn:microsoft.com/office/officeart/2005/8/layout/list1"/>
    <dgm:cxn modelId="{4D5BC645-E5C1-4C25-A2A6-20B7E697CEBD}" type="presParOf" srcId="{67D61EB9-BD02-4081-B1B2-8F879CC32A14}" destId="{EBAFD074-FDA4-46CF-8811-0B9EF5E7F078}" srcOrd="0" destOrd="0" presId="urn:microsoft.com/office/officeart/2005/8/layout/list1"/>
    <dgm:cxn modelId="{9112C60E-37A3-4FBF-888A-9073D843B480}" type="presParOf" srcId="{67D61EB9-BD02-4081-B1B2-8F879CC32A14}" destId="{D34AA9CD-F52D-48E6-ADFE-FEEAE60D0E70}" srcOrd="1" destOrd="0" presId="urn:microsoft.com/office/officeart/2005/8/layout/list1"/>
    <dgm:cxn modelId="{E68C06C8-0DAD-445A-A81F-41F547D88A13}" type="presParOf" srcId="{5EF4EAEC-6DBE-44CC-B661-B8F94D4AD06E}" destId="{DC67C546-9452-4397-B0EB-BFA05EB4C871}" srcOrd="1" destOrd="0" presId="urn:microsoft.com/office/officeart/2005/8/layout/list1"/>
    <dgm:cxn modelId="{F13E76F1-5B1A-47CC-9664-BA7DF73E4498}" type="presParOf" srcId="{5EF4EAEC-6DBE-44CC-B661-B8F94D4AD06E}" destId="{08FD5613-3B40-48E1-9CFA-D60C73FD176C}" srcOrd="2" destOrd="0" presId="urn:microsoft.com/office/officeart/2005/8/layout/list1"/>
    <dgm:cxn modelId="{E537A6D5-C4AC-46D5-A778-1E2EEA47FEC1}" type="presParOf" srcId="{5EF4EAEC-6DBE-44CC-B661-B8F94D4AD06E}" destId="{36068021-9183-4AAD-AD0B-B8445D7CA037}" srcOrd="3" destOrd="0" presId="urn:microsoft.com/office/officeart/2005/8/layout/list1"/>
    <dgm:cxn modelId="{E8FE2CF3-22C8-4324-AC8C-6C5723C8C683}" type="presParOf" srcId="{5EF4EAEC-6DBE-44CC-B661-B8F94D4AD06E}" destId="{5C722D8A-8D1F-4180-865A-F810D4111597}" srcOrd="4" destOrd="0" presId="urn:microsoft.com/office/officeart/2005/8/layout/list1"/>
    <dgm:cxn modelId="{D24FB181-8958-4E21-A3EE-F81A7CB0A09A}" type="presParOf" srcId="{5C722D8A-8D1F-4180-865A-F810D4111597}" destId="{F4D24107-3FDB-494E-AB96-8D6A5ADB93B5}" srcOrd="0" destOrd="0" presId="urn:microsoft.com/office/officeart/2005/8/layout/list1"/>
    <dgm:cxn modelId="{D4211B1E-CBAD-4E40-9948-B246AA183F12}" type="presParOf" srcId="{5C722D8A-8D1F-4180-865A-F810D4111597}" destId="{1B9875B0-D510-48DC-AE58-9B2DD4E54CAB}" srcOrd="1" destOrd="0" presId="urn:microsoft.com/office/officeart/2005/8/layout/list1"/>
    <dgm:cxn modelId="{6F333699-2F35-48B4-B3F1-131D48148278}" type="presParOf" srcId="{5EF4EAEC-6DBE-44CC-B661-B8F94D4AD06E}" destId="{4820E501-1CF3-4632-BBE3-1655C9C85479}" srcOrd="5" destOrd="0" presId="urn:microsoft.com/office/officeart/2005/8/layout/list1"/>
    <dgm:cxn modelId="{97B85842-C0FF-4B96-976C-16B529A2D5FE}" type="presParOf" srcId="{5EF4EAEC-6DBE-44CC-B661-B8F94D4AD06E}" destId="{F8FD0368-6064-48AE-B0B9-20C4644586BD}" srcOrd="6" destOrd="0" presId="urn:microsoft.com/office/officeart/2005/8/layout/list1"/>
    <dgm:cxn modelId="{311ED9CE-0C23-43D2-B6EC-173D64F9651D}" type="presParOf" srcId="{5EF4EAEC-6DBE-44CC-B661-B8F94D4AD06E}" destId="{AFC50993-7122-4C3A-A218-D22D598A234B}" srcOrd="7" destOrd="0" presId="urn:microsoft.com/office/officeart/2005/8/layout/list1"/>
    <dgm:cxn modelId="{F35CD3A5-8BFB-4F70-A3CA-B79EA7660C1B}" type="presParOf" srcId="{5EF4EAEC-6DBE-44CC-B661-B8F94D4AD06E}" destId="{BD564BA3-1E49-498A-BB04-3D60EC1E8518}" srcOrd="8" destOrd="0" presId="urn:microsoft.com/office/officeart/2005/8/layout/list1"/>
    <dgm:cxn modelId="{331C6110-ABF3-45C2-A952-7376CC29F701}" type="presParOf" srcId="{BD564BA3-1E49-498A-BB04-3D60EC1E8518}" destId="{5C7C7087-7CC8-44E9-92AA-4B98571929EB}" srcOrd="0" destOrd="0" presId="urn:microsoft.com/office/officeart/2005/8/layout/list1"/>
    <dgm:cxn modelId="{A7AC4F44-27E3-4D88-9FA9-EEDF31ACFE07}" type="presParOf" srcId="{BD564BA3-1E49-498A-BB04-3D60EC1E8518}" destId="{C546E148-53E8-4676-A1C5-C592BDA8E64A}" srcOrd="1" destOrd="0" presId="urn:microsoft.com/office/officeart/2005/8/layout/list1"/>
    <dgm:cxn modelId="{037E313F-6688-483A-873F-C90D323D4DB7}" type="presParOf" srcId="{5EF4EAEC-6DBE-44CC-B661-B8F94D4AD06E}" destId="{4F5FAD8A-A82B-4E06-BA36-FF0F7093F00D}" srcOrd="9" destOrd="0" presId="urn:microsoft.com/office/officeart/2005/8/layout/list1"/>
    <dgm:cxn modelId="{A97CC56F-EBC2-445B-AE39-F0C1AA043E23}" type="presParOf" srcId="{5EF4EAEC-6DBE-44CC-B661-B8F94D4AD06E}" destId="{273456B1-BC51-4132-97DA-E4CC8608AC0F}" srcOrd="10" destOrd="0" presId="urn:microsoft.com/office/officeart/2005/8/layout/list1"/>
    <dgm:cxn modelId="{7D34C924-E71D-48E5-84A6-A0030A5AAE03}" type="presParOf" srcId="{5EF4EAEC-6DBE-44CC-B661-B8F94D4AD06E}" destId="{0862CC33-B543-4276-AC24-9325AECF63B3}" srcOrd="11" destOrd="0" presId="urn:microsoft.com/office/officeart/2005/8/layout/list1"/>
    <dgm:cxn modelId="{7FD96D84-2346-467E-830C-4104FFC0EFF1}" type="presParOf" srcId="{5EF4EAEC-6DBE-44CC-B661-B8F94D4AD06E}" destId="{287278B5-6041-4C2E-9D39-EC0A9539D701}" srcOrd="12" destOrd="0" presId="urn:microsoft.com/office/officeart/2005/8/layout/list1"/>
    <dgm:cxn modelId="{0090C180-5A3E-400A-AC7E-6CB694B29227}" type="presParOf" srcId="{287278B5-6041-4C2E-9D39-EC0A9539D701}" destId="{468334AF-2136-47A9-8DEA-C421D6485648}" srcOrd="0" destOrd="0" presId="urn:microsoft.com/office/officeart/2005/8/layout/list1"/>
    <dgm:cxn modelId="{B1AA83F3-5ABE-4047-8CA5-88DABA9E5733}" type="presParOf" srcId="{287278B5-6041-4C2E-9D39-EC0A9539D701}" destId="{7FBB2380-3551-4C08-9222-A14CAAA63D34}" srcOrd="1" destOrd="0" presId="urn:microsoft.com/office/officeart/2005/8/layout/list1"/>
    <dgm:cxn modelId="{92CFA27C-E679-450A-B53B-20F35346CEC2}" type="presParOf" srcId="{5EF4EAEC-6DBE-44CC-B661-B8F94D4AD06E}" destId="{E88893CF-C203-4F74-AA12-86973EF27148}" srcOrd="13" destOrd="0" presId="urn:microsoft.com/office/officeart/2005/8/layout/list1"/>
    <dgm:cxn modelId="{737FA5E1-0AA1-4780-86F6-156F8FB0698D}" type="presParOf" srcId="{5EF4EAEC-6DBE-44CC-B661-B8F94D4AD06E}" destId="{5CCA07B0-93CD-47AF-9A0E-7A43106CA09D}" srcOrd="14" destOrd="0" presId="urn:microsoft.com/office/officeart/2005/8/layout/list1"/>
    <dgm:cxn modelId="{3DF29A99-8AC0-4999-BAC5-F3719F34363D}" type="presParOf" srcId="{5EF4EAEC-6DBE-44CC-B661-B8F94D4AD06E}" destId="{72E8798F-5ADC-45E7-A71B-9CA8AE7F00B6}" srcOrd="15" destOrd="0" presId="urn:microsoft.com/office/officeart/2005/8/layout/list1"/>
    <dgm:cxn modelId="{AC925B2C-0E54-4748-8A13-2EA1EDE27EFB}" type="presParOf" srcId="{5EF4EAEC-6DBE-44CC-B661-B8F94D4AD06E}" destId="{B42540EC-7FE4-4F38-96D9-E37F84F7A4F2}" srcOrd="16" destOrd="0" presId="urn:microsoft.com/office/officeart/2005/8/layout/list1"/>
    <dgm:cxn modelId="{E95C71E9-FFEF-4203-AC8B-19F1B868B4AF}" type="presParOf" srcId="{B42540EC-7FE4-4F38-96D9-E37F84F7A4F2}" destId="{284D9AA2-3DFE-40A8-8339-8A07332EC989}" srcOrd="0" destOrd="0" presId="urn:microsoft.com/office/officeart/2005/8/layout/list1"/>
    <dgm:cxn modelId="{AED1E39F-2844-4F24-BF07-9903C7AAC07F}" type="presParOf" srcId="{B42540EC-7FE4-4F38-96D9-E37F84F7A4F2}" destId="{36453F00-D00A-4C39-B576-EDC54435BA85}" srcOrd="1" destOrd="0" presId="urn:microsoft.com/office/officeart/2005/8/layout/list1"/>
    <dgm:cxn modelId="{C8FE6C33-1E0F-4461-A6A0-796D56561A58}" type="presParOf" srcId="{5EF4EAEC-6DBE-44CC-B661-B8F94D4AD06E}" destId="{76647105-B14C-4133-8C4F-DDDC98B18F8D}" srcOrd="17" destOrd="0" presId="urn:microsoft.com/office/officeart/2005/8/layout/list1"/>
    <dgm:cxn modelId="{1BB0C789-28DF-4E25-A179-9683FAC9F9A2}" type="presParOf" srcId="{5EF4EAEC-6DBE-44CC-B661-B8F94D4AD06E}" destId="{A5B5046D-7CB6-40BB-97C9-F9FD5D83F630}" srcOrd="18" destOrd="0" presId="urn:microsoft.com/office/officeart/2005/8/layout/list1"/>
    <dgm:cxn modelId="{66C5507A-91DF-431A-A8F5-7BCBC9F8E238}" type="presParOf" srcId="{5EF4EAEC-6DBE-44CC-B661-B8F94D4AD06E}" destId="{B0E6FBC4-7EAF-4A49-9007-31EF9C3D68F2}" srcOrd="19" destOrd="0" presId="urn:microsoft.com/office/officeart/2005/8/layout/list1"/>
    <dgm:cxn modelId="{405934AF-04F4-4763-8DD5-4EB01F1BCEFE}" type="presParOf" srcId="{5EF4EAEC-6DBE-44CC-B661-B8F94D4AD06E}" destId="{01FCFA54-F25D-478C-B834-B7249DC1CC9F}" srcOrd="20" destOrd="0" presId="urn:microsoft.com/office/officeart/2005/8/layout/list1"/>
    <dgm:cxn modelId="{C766252C-7790-4347-B4FF-89C547294745}" type="presParOf" srcId="{01FCFA54-F25D-478C-B834-B7249DC1CC9F}" destId="{E6F62C13-C233-4CF3-BA6D-EE6B04C624C6}" srcOrd="0" destOrd="0" presId="urn:microsoft.com/office/officeart/2005/8/layout/list1"/>
    <dgm:cxn modelId="{1F46424F-0978-4F3E-B49A-F95062998374}" type="presParOf" srcId="{01FCFA54-F25D-478C-B834-B7249DC1CC9F}" destId="{32445C95-9FBF-4ED6-85D0-965439C56353}" srcOrd="1" destOrd="0" presId="urn:microsoft.com/office/officeart/2005/8/layout/list1"/>
    <dgm:cxn modelId="{131F052F-630E-487B-A62C-21ACD6D1357E}" type="presParOf" srcId="{5EF4EAEC-6DBE-44CC-B661-B8F94D4AD06E}" destId="{B01CB3A9-5B32-4BE1-9E35-357F95E896D9}" srcOrd="21" destOrd="0" presId="urn:microsoft.com/office/officeart/2005/8/layout/list1"/>
    <dgm:cxn modelId="{12A31A21-9716-4B1F-B677-6D8AD4B6E9D5}"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5. </a:t>
          </a:r>
          <a:r>
            <a:rPr lang="en-US" altLang="zh-CN" sz="20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dirty="0" smtClean="0">
              <a:solidFill>
                <a:schemeClr val="tx1"/>
              </a:solidFill>
              <a:latin typeface="Times New Roman" panose="02020603050405020304" pitchFamily="18" charset="0"/>
              <a:cs typeface="Times New Roman" panose="02020603050405020304" pitchFamily="18" charset="0"/>
            </a:rPr>
            <a:t> and </a:t>
          </a:r>
          <a:r>
            <a:rPr lang="en-US" altLang="zh-CN" sz="20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E8279BD0-C6DD-4D91-88F0-1FCA91288747}" type="presOf" srcId="{1AB8665D-995C-42DA-A338-0900014490BE}" destId="{EBAFD074-FDA4-46CF-8811-0B9EF5E7F078}" srcOrd="0" destOrd="0" presId="urn:microsoft.com/office/officeart/2005/8/layout/list1"/>
    <dgm:cxn modelId="{003DAA20-C66B-4902-8414-832555F70C5E}" type="presOf" srcId="{E4C6A71A-043D-449A-910B-BB6269EB19EE}" destId="{32445C95-9FBF-4ED6-85D0-965439C56353}" srcOrd="1"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940067C5-F9C9-4EFA-B38E-A5F96DC96E7E}" srcId="{48AF4CFB-2A4E-43F3-8C5F-E071B00E9E69}" destId="{1AB8665D-995C-42DA-A338-0900014490BE}" srcOrd="0" destOrd="0" parTransId="{CD7EC187-A3D6-4800-8EC5-D2C116D6B8E4}" sibTransId="{967E4F44-4809-49DD-A6BE-B0A653D2FFFE}"/>
    <dgm:cxn modelId="{A6797797-DAD3-4261-91BE-A888501810AA}" type="presOf" srcId="{67985755-6D27-4D22-BF0A-EC0E14A643F8}" destId="{7FBB2380-3551-4C08-9222-A14CAAA63D34}" srcOrd="1" destOrd="0" presId="urn:microsoft.com/office/officeart/2005/8/layout/list1"/>
    <dgm:cxn modelId="{5C18A1F6-5C4C-485B-A5E5-42388FB6B229}" type="presOf" srcId="{E5DE1909-7451-4230-9A9E-DD68D2E63D5E}" destId="{1B9875B0-D510-48DC-AE58-9B2DD4E54CAB}" srcOrd="1" destOrd="0" presId="urn:microsoft.com/office/officeart/2005/8/layout/list1"/>
    <dgm:cxn modelId="{61DF107C-E6AA-48C4-A779-197B3EB362C5}" type="presOf" srcId="{1AB8665D-995C-42DA-A338-0900014490BE}" destId="{D34AA9CD-F52D-48E6-ADFE-FEEAE60D0E70}" srcOrd="1" destOrd="0" presId="urn:microsoft.com/office/officeart/2005/8/layout/list1"/>
    <dgm:cxn modelId="{E0B2C69D-EC87-4BBD-8388-C521402ADA15}" srcId="{48AF4CFB-2A4E-43F3-8C5F-E071B00E9E69}" destId="{67985755-6D27-4D22-BF0A-EC0E14A643F8}" srcOrd="3" destOrd="0" parTransId="{08CBD53F-9495-4098-9771-4CAEB61BB4BA}" sibTransId="{FAC48F61-0041-4ED6-BC58-810AAD3D1B70}"/>
    <dgm:cxn modelId="{5C0025DF-0FB8-4165-98B5-7187665452ED}" type="presOf" srcId="{E4C6A71A-043D-449A-910B-BB6269EB19EE}" destId="{E6F62C13-C233-4CF3-BA6D-EE6B04C624C6}" srcOrd="0" destOrd="0" presId="urn:microsoft.com/office/officeart/2005/8/layout/list1"/>
    <dgm:cxn modelId="{A4823272-F7E2-4796-B3EF-DACCF68CB6DC}" type="presOf" srcId="{67985755-6D27-4D22-BF0A-EC0E14A643F8}" destId="{468334AF-2136-47A9-8DEA-C421D6485648}" srcOrd="0" destOrd="0" presId="urn:microsoft.com/office/officeart/2005/8/layout/list1"/>
    <dgm:cxn modelId="{6B112409-121D-47E3-A77F-3757EB4556ED}" type="presOf" srcId="{E5DE1909-7451-4230-9A9E-DD68D2E63D5E}" destId="{F4D24107-3FDB-494E-AB96-8D6A5ADB93B5}" srcOrd="0" destOrd="0" presId="urn:microsoft.com/office/officeart/2005/8/layout/list1"/>
    <dgm:cxn modelId="{034BD5A5-84FF-48B4-ACA0-B94071F452B8}" type="presOf" srcId="{315D73BE-8795-4660-B12C-AA90162D51FE}" destId="{C546E148-53E8-4676-A1C5-C592BDA8E64A}" srcOrd="1" destOrd="0" presId="urn:microsoft.com/office/officeart/2005/8/layout/list1"/>
    <dgm:cxn modelId="{6C43EBA0-4B72-450A-A3A5-DE8FF9B989B9}" srcId="{48AF4CFB-2A4E-43F3-8C5F-E071B00E9E69}" destId="{64F67F49-58D0-41DA-92EB-9A2F67CBD999}" srcOrd="4" destOrd="0" parTransId="{6CD0A2D2-26FC-45CB-81F3-04B487C54B1B}" sibTransId="{4C8AE817-1642-42BE-99F9-2F1FD794528D}"/>
    <dgm:cxn modelId="{9B229E46-C03F-4B03-A6B7-DF15B5BB576C}" type="presOf" srcId="{315D73BE-8795-4660-B12C-AA90162D51FE}" destId="{5C7C7087-7CC8-44E9-92AA-4B98571929EB}" srcOrd="0" destOrd="0" presId="urn:microsoft.com/office/officeart/2005/8/layout/list1"/>
    <dgm:cxn modelId="{A862271E-751A-4D6A-921A-A02A1433EDE9}" type="presOf" srcId="{48AF4CFB-2A4E-43F3-8C5F-E071B00E9E69}" destId="{5EF4EAEC-6DBE-44CC-B661-B8F94D4AD06E}" srcOrd="0"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7D639A2B-394B-430C-8FE2-67B945367656}" type="presOf" srcId="{64F67F49-58D0-41DA-92EB-9A2F67CBD999}" destId="{284D9AA2-3DFE-40A8-8339-8A07332EC989}"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D7A80EEF-4B33-4341-8E66-D11DF646C5AA}" type="presOf" srcId="{64F67F49-58D0-41DA-92EB-9A2F67CBD999}" destId="{36453F00-D00A-4C39-B576-EDC54435BA85}" srcOrd="1" destOrd="0" presId="urn:microsoft.com/office/officeart/2005/8/layout/list1"/>
    <dgm:cxn modelId="{68B7F6A3-F383-4D2D-A4C8-731E9FA2D9A4}" type="presParOf" srcId="{5EF4EAEC-6DBE-44CC-B661-B8F94D4AD06E}" destId="{67D61EB9-BD02-4081-B1B2-8F879CC32A14}" srcOrd="0" destOrd="0" presId="urn:microsoft.com/office/officeart/2005/8/layout/list1"/>
    <dgm:cxn modelId="{9C435D6E-C459-4FA0-9806-E8417C767D4F}" type="presParOf" srcId="{67D61EB9-BD02-4081-B1B2-8F879CC32A14}" destId="{EBAFD074-FDA4-46CF-8811-0B9EF5E7F078}" srcOrd="0" destOrd="0" presId="urn:microsoft.com/office/officeart/2005/8/layout/list1"/>
    <dgm:cxn modelId="{EFAF938B-8A04-4EEC-965C-84097849612C}" type="presParOf" srcId="{67D61EB9-BD02-4081-B1B2-8F879CC32A14}" destId="{D34AA9CD-F52D-48E6-ADFE-FEEAE60D0E70}" srcOrd="1" destOrd="0" presId="urn:microsoft.com/office/officeart/2005/8/layout/list1"/>
    <dgm:cxn modelId="{5E43E658-E1A1-4A51-BD94-824E1C192EB9}" type="presParOf" srcId="{5EF4EAEC-6DBE-44CC-B661-B8F94D4AD06E}" destId="{DC67C546-9452-4397-B0EB-BFA05EB4C871}" srcOrd="1" destOrd="0" presId="urn:microsoft.com/office/officeart/2005/8/layout/list1"/>
    <dgm:cxn modelId="{0D803B13-5F74-45FB-BA53-768A459C8FA0}" type="presParOf" srcId="{5EF4EAEC-6DBE-44CC-B661-B8F94D4AD06E}" destId="{08FD5613-3B40-48E1-9CFA-D60C73FD176C}" srcOrd="2" destOrd="0" presId="urn:microsoft.com/office/officeart/2005/8/layout/list1"/>
    <dgm:cxn modelId="{54A08045-824E-43E0-A0FB-87E178FA2669}" type="presParOf" srcId="{5EF4EAEC-6DBE-44CC-B661-B8F94D4AD06E}" destId="{36068021-9183-4AAD-AD0B-B8445D7CA037}" srcOrd="3" destOrd="0" presId="urn:microsoft.com/office/officeart/2005/8/layout/list1"/>
    <dgm:cxn modelId="{9AEB60A1-9B3F-45A4-8AD2-881FCF02961A}" type="presParOf" srcId="{5EF4EAEC-6DBE-44CC-B661-B8F94D4AD06E}" destId="{5C722D8A-8D1F-4180-865A-F810D4111597}" srcOrd="4" destOrd="0" presId="urn:microsoft.com/office/officeart/2005/8/layout/list1"/>
    <dgm:cxn modelId="{1F184270-EBAF-40A7-93DC-97954579150B}" type="presParOf" srcId="{5C722D8A-8D1F-4180-865A-F810D4111597}" destId="{F4D24107-3FDB-494E-AB96-8D6A5ADB93B5}" srcOrd="0" destOrd="0" presId="urn:microsoft.com/office/officeart/2005/8/layout/list1"/>
    <dgm:cxn modelId="{68419164-CC2C-436B-BFAD-90F4DD046B37}" type="presParOf" srcId="{5C722D8A-8D1F-4180-865A-F810D4111597}" destId="{1B9875B0-D510-48DC-AE58-9B2DD4E54CAB}" srcOrd="1" destOrd="0" presId="urn:microsoft.com/office/officeart/2005/8/layout/list1"/>
    <dgm:cxn modelId="{13DEC2A5-7B4C-4E62-8CA2-5D73A4D756ED}" type="presParOf" srcId="{5EF4EAEC-6DBE-44CC-B661-B8F94D4AD06E}" destId="{4820E501-1CF3-4632-BBE3-1655C9C85479}" srcOrd="5" destOrd="0" presId="urn:microsoft.com/office/officeart/2005/8/layout/list1"/>
    <dgm:cxn modelId="{5767B1FF-A212-407D-841A-0198DE05AEF3}" type="presParOf" srcId="{5EF4EAEC-6DBE-44CC-B661-B8F94D4AD06E}" destId="{F8FD0368-6064-48AE-B0B9-20C4644586BD}" srcOrd="6" destOrd="0" presId="urn:microsoft.com/office/officeart/2005/8/layout/list1"/>
    <dgm:cxn modelId="{7CEBA2E4-2FCC-453E-8C7B-EBAF9836814D}" type="presParOf" srcId="{5EF4EAEC-6DBE-44CC-B661-B8F94D4AD06E}" destId="{AFC50993-7122-4C3A-A218-D22D598A234B}" srcOrd="7" destOrd="0" presId="urn:microsoft.com/office/officeart/2005/8/layout/list1"/>
    <dgm:cxn modelId="{0CDCEA07-6328-4103-8385-46F77EC7FEFF}" type="presParOf" srcId="{5EF4EAEC-6DBE-44CC-B661-B8F94D4AD06E}" destId="{BD564BA3-1E49-498A-BB04-3D60EC1E8518}" srcOrd="8" destOrd="0" presId="urn:microsoft.com/office/officeart/2005/8/layout/list1"/>
    <dgm:cxn modelId="{6AD5D0B9-4CB6-481C-BA35-19176CB8256E}" type="presParOf" srcId="{BD564BA3-1E49-498A-BB04-3D60EC1E8518}" destId="{5C7C7087-7CC8-44E9-92AA-4B98571929EB}" srcOrd="0" destOrd="0" presId="urn:microsoft.com/office/officeart/2005/8/layout/list1"/>
    <dgm:cxn modelId="{1A042E80-BE0C-4D9F-99DA-564A60B356DC}" type="presParOf" srcId="{BD564BA3-1E49-498A-BB04-3D60EC1E8518}" destId="{C546E148-53E8-4676-A1C5-C592BDA8E64A}" srcOrd="1" destOrd="0" presId="urn:microsoft.com/office/officeart/2005/8/layout/list1"/>
    <dgm:cxn modelId="{FF59EA41-71F1-4679-816F-F439CFEC2EFB}" type="presParOf" srcId="{5EF4EAEC-6DBE-44CC-B661-B8F94D4AD06E}" destId="{4F5FAD8A-A82B-4E06-BA36-FF0F7093F00D}" srcOrd="9" destOrd="0" presId="urn:microsoft.com/office/officeart/2005/8/layout/list1"/>
    <dgm:cxn modelId="{095B4AED-1EA9-4E77-A4FC-4698BFCFD0B6}" type="presParOf" srcId="{5EF4EAEC-6DBE-44CC-B661-B8F94D4AD06E}" destId="{273456B1-BC51-4132-97DA-E4CC8608AC0F}" srcOrd="10" destOrd="0" presId="urn:microsoft.com/office/officeart/2005/8/layout/list1"/>
    <dgm:cxn modelId="{1CEF82A1-544D-472A-B833-718B749916A7}" type="presParOf" srcId="{5EF4EAEC-6DBE-44CC-B661-B8F94D4AD06E}" destId="{0862CC33-B543-4276-AC24-9325AECF63B3}" srcOrd="11" destOrd="0" presId="urn:microsoft.com/office/officeart/2005/8/layout/list1"/>
    <dgm:cxn modelId="{617DDA7B-593E-4F6D-8429-D9FA631E5648}" type="presParOf" srcId="{5EF4EAEC-6DBE-44CC-B661-B8F94D4AD06E}" destId="{287278B5-6041-4C2E-9D39-EC0A9539D701}" srcOrd="12" destOrd="0" presId="urn:microsoft.com/office/officeart/2005/8/layout/list1"/>
    <dgm:cxn modelId="{DC0C3433-E28C-4137-A618-ED05612E4816}" type="presParOf" srcId="{287278B5-6041-4C2E-9D39-EC0A9539D701}" destId="{468334AF-2136-47A9-8DEA-C421D6485648}" srcOrd="0" destOrd="0" presId="urn:microsoft.com/office/officeart/2005/8/layout/list1"/>
    <dgm:cxn modelId="{CCDBDDA9-C079-4BBF-B3E0-A295FA055A8A}" type="presParOf" srcId="{287278B5-6041-4C2E-9D39-EC0A9539D701}" destId="{7FBB2380-3551-4C08-9222-A14CAAA63D34}" srcOrd="1" destOrd="0" presId="urn:microsoft.com/office/officeart/2005/8/layout/list1"/>
    <dgm:cxn modelId="{59384FEF-D96B-4E9D-B742-333B92376EC8}" type="presParOf" srcId="{5EF4EAEC-6DBE-44CC-B661-B8F94D4AD06E}" destId="{E88893CF-C203-4F74-AA12-86973EF27148}" srcOrd="13" destOrd="0" presId="urn:microsoft.com/office/officeart/2005/8/layout/list1"/>
    <dgm:cxn modelId="{34BDB1A4-8F3E-4F3D-A811-DC374C43C3F8}" type="presParOf" srcId="{5EF4EAEC-6DBE-44CC-B661-B8F94D4AD06E}" destId="{5CCA07B0-93CD-47AF-9A0E-7A43106CA09D}" srcOrd="14" destOrd="0" presId="urn:microsoft.com/office/officeart/2005/8/layout/list1"/>
    <dgm:cxn modelId="{0EFBC919-96EA-488F-9CD4-72E3315863F1}" type="presParOf" srcId="{5EF4EAEC-6DBE-44CC-B661-B8F94D4AD06E}" destId="{72E8798F-5ADC-45E7-A71B-9CA8AE7F00B6}" srcOrd="15" destOrd="0" presId="urn:microsoft.com/office/officeart/2005/8/layout/list1"/>
    <dgm:cxn modelId="{7CCA5D5C-F5EA-4BA1-B024-0C4B095D17CE}" type="presParOf" srcId="{5EF4EAEC-6DBE-44CC-B661-B8F94D4AD06E}" destId="{B42540EC-7FE4-4F38-96D9-E37F84F7A4F2}" srcOrd="16" destOrd="0" presId="urn:microsoft.com/office/officeart/2005/8/layout/list1"/>
    <dgm:cxn modelId="{3D3389A0-FD25-4767-82A2-65EF1E6EA376}" type="presParOf" srcId="{B42540EC-7FE4-4F38-96D9-E37F84F7A4F2}" destId="{284D9AA2-3DFE-40A8-8339-8A07332EC989}" srcOrd="0" destOrd="0" presId="urn:microsoft.com/office/officeart/2005/8/layout/list1"/>
    <dgm:cxn modelId="{67254712-4901-4189-A2FF-FADE22965D61}" type="presParOf" srcId="{B42540EC-7FE4-4F38-96D9-E37F84F7A4F2}" destId="{36453F00-D00A-4C39-B576-EDC54435BA85}" srcOrd="1" destOrd="0" presId="urn:microsoft.com/office/officeart/2005/8/layout/list1"/>
    <dgm:cxn modelId="{27C56DA5-0F53-462F-9B2E-5116DED497B8}" type="presParOf" srcId="{5EF4EAEC-6DBE-44CC-B661-B8F94D4AD06E}" destId="{76647105-B14C-4133-8C4F-DDDC98B18F8D}" srcOrd="17" destOrd="0" presId="urn:microsoft.com/office/officeart/2005/8/layout/list1"/>
    <dgm:cxn modelId="{F8869BCD-9CFE-478D-8C8C-45FBE852CC01}" type="presParOf" srcId="{5EF4EAEC-6DBE-44CC-B661-B8F94D4AD06E}" destId="{A5B5046D-7CB6-40BB-97C9-F9FD5D83F630}" srcOrd="18" destOrd="0" presId="urn:microsoft.com/office/officeart/2005/8/layout/list1"/>
    <dgm:cxn modelId="{4DA63765-E623-4DE3-A286-FC35FE99A6AC}" type="presParOf" srcId="{5EF4EAEC-6DBE-44CC-B661-B8F94D4AD06E}" destId="{B0E6FBC4-7EAF-4A49-9007-31EF9C3D68F2}" srcOrd="19" destOrd="0" presId="urn:microsoft.com/office/officeart/2005/8/layout/list1"/>
    <dgm:cxn modelId="{119B80C8-7E29-4A8E-8BC0-E0842DC02FD4}" type="presParOf" srcId="{5EF4EAEC-6DBE-44CC-B661-B8F94D4AD06E}" destId="{01FCFA54-F25D-478C-B834-B7249DC1CC9F}" srcOrd="20" destOrd="0" presId="urn:microsoft.com/office/officeart/2005/8/layout/list1"/>
    <dgm:cxn modelId="{D9B5F8B0-1201-4AD3-B46C-DA2B8ACDF646}" type="presParOf" srcId="{01FCFA54-F25D-478C-B834-B7249DC1CC9F}" destId="{E6F62C13-C233-4CF3-BA6D-EE6B04C624C6}" srcOrd="0" destOrd="0" presId="urn:microsoft.com/office/officeart/2005/8/layout/list1"/>
    <dgm:cxn modelId="{D03F5971-D4FD-4EA5-BBD2-9B21BB3185D9}" type="presParOf" srcId="{01FCFA54-F25D-478C-B834-B7249DC1CC9F}" destId="{32445C95-9FBF-4ED6-85D0-965439C56353}" srcOrd="1" destOrd="0" presId="urn:microsoft.com/office/officeart/2005/8/layout/list1"/>
    <dgm:cxn modelId="{5D10221F-C1D4-40C7-957D-2FFD3AB891C4}" type="presParOf" srcId="{5EF4EAEC-6DBE-44CC-B661-B8F94D4AD06E}" destId="{B01CB3A9-5B32-4BE1-9E35-357F95E896D9}" srcOrd="21" destOrd="0" presId="urn:microsoft.com/office/officeart/2005/8/layout/list1"/>
    <dgm:cxn modelId="{2036883C-C1AE-460E-BF2A-E7736307EBE0}"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AF4CFB-2A4E-43F3-8C5F-E071B00E9E69}" type="doc">
      <dgm:prSet loTypeId="urn:microsoft.com/office/officeart/2005/8/layout/list1" loCatId="list" qsTypeId="urn:microsoft.com/office/officeart/2005/8/quickstyle/3d3" qsCatId="3D" csTypeId="urn:microsoft.com/office/officeart/2005/8/colors/accent0_1" csCatId="mainScheme" phldr="1"/>
      <dgm:spPr/>
      <dgm:t>
        <a:bodyPr/>
        <a:lstStyle/>
        <a:p>
          <a:endParaRPr lang="zh-CN" altLang="en-US"/>
        </a:p>
      </dgm:t>
    </dgm:pt>
    <dgm:pt modelId="{1AB8665D-995C-42DA-A338-0900014490B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CD7EC187-A3D6-4800-8EC5-D2C116D6B8E4}" cxnId="{940067C5-F9C9-4EFA-B38E-A5F96DC96E7E}"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967E4F44-4809-49DD-A6BE-B0A653D2FFFE}" cxnId="{940067C5-F9C9-4EFA-B38E-A5F96DC96E7E}"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5DE1909-7451-4230-9A9E-DD68D2E63D5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758374ED-5864-48C8-87A0-56E7AA70A2E1}" cxnId="{F400150E-1D6B-48CB-AF3A-DB98E3F79B1C}"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F8C31C5-5F23-4B0D-AC47-864EFB3F3A87}" cxnId="{F400150E-1D6B-48CB-AF3A-DB98E3F79B1C}"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315D73BE-8795-4660-B12C-AA90162D51FE}">
      <dgm:prSet phldrT="[文本]"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31F6F7DA-3090-4F9D-AE71-1B78448AD092}" cxnId="{52628BB7-F7E8-49AB-B84F-F2FB0DAA27CF}"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21735647-3327-417C-A2FA-68B494FDB3E1}" cxnId="{52628BB7-F7E8-49AB-B84F-F2FB0DAA27CF}"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7985755-6D27-4D22-BF0A-EC0E14A643F8}">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dirty="0">
            <a:solidFill>
              <a:schemeClr val="bg1">
                <a:lumMod val="85000"/>
              </a:schemeClr>
            </a:solidFill>
            <a:latin typeface="Times New Roman" panose="02020603050405020304" pitchFamily="18" charset="0"/>
            <a:cs typeface="Times New Roman" panose="02020603050405020304" pitchFamily="18" charset="0"/>
          </a:endParaRPr>
        </a:p>
      </dgm:t>
    </dgm:pt>
    <dgm:pt modelId="{08CBD53F-9495-4098-9771-4CAEB61BB4BA}" cxnId="{E0B2C69D-EC87-4BBD-8388-C521402ADA15}"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FAC48F61-0041-4ED6-BC58-810AAD3D1B70}" cxnId="{E0B2C69D-EC87-4BBD-8388-C521402ADA15}"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64F67F49-58D0-41DA-92EB-9A2F67CBD999}">
      <dgm:prSet custT="1"/>
      <dgm:spPr/>
      <dgm:t>
        <a:bodyPr/>
        <a:lstStyle/>
        <a:p>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baseline="0" dirty="0">
            <a:solidFill>
              <a:schemeClr val="bg1">
                <a:lumMod val="85000"/>
              </a:schemeClr>
            </a:solidFill>
            <a:latin typeface="Times New Roman" panose="02020603050405020304" pitchFamily="18" charset="0"/>
            <a:cs typeface="Times New Roman" panose="02020603050405020304" pitchFamily="18" charset="0"/>
          </a:endParaRPr>
        </a:p>
      </dgm:t>
    </dgm:pt>
    <dgm:pt modelId="{6CD0A2D2-26FC-45CB-81F3-04B487C54B1B}" cxnId="{6C43EBA0-4B72-450A-A3A5-DE8FF9B989B9}"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4C8AE817-1642-42BE-99F9-2F1FD794528D}" cxnId="{6C43EBA0-4B72-450A-A3A5-DE8FF9B989B9}"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E4C6A71A-043D-449A-910B-BB6269EB19EE}">
      <dgm:prSet custT="1"/>
      <dgm:spPr/>
      <dgm:t>
        <a:bodyPr/>
        <a:lstStyle/>
        <a:p>
          <a:r>
            <a:rPr lang="en-US" altLang="zh-CN" sz="2000" dirty="0" smtClean="0">
              <a:solidFill>
                <a:schemeClr val="tx1"/>
              </a:solidFill>
              <a:latin typeface="Times New Roman" panose="02020603050405020304" pitchFamily="18" charset="0"/>
              <a:cs typeface="Times New Roman" panose="02020603050405020304" pitchFamily="18" charset="0"/>
            </a:rPr>
            <a:t>6. </a:t>
          </a:r>
          <a:r>
            <a:rPr lang="en-US" altLang="zh-CN" sz="20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dirty="0" smtClean="0">
              <a:solidFill>
                <a:schemeClr val="tx1"/>
              </a:solidFill>
              <a:latin typeface="Times New Roman" panose="02020603050405020304" pitchFamily="18" charset="0"/>
              <a:cs typeface="Times New Roman" panose="02020603050405020304" pitchFamily="18" charset="0"/>
            </a:rPr>
            <a:t> &amp; </a:t>
          </a:r>
          <a:r>
            <a:rPr lang="en-US" altLang="zh-CN" sz="20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dirty="0" smtClean="0">
              <a:solidFill>
                <a:schemeClr val="tx1"/>
              </a:solidFill>
              <a:latin typeface="Times New Roman" panose="02020603050405020304" pitchFamily="18" charset="0"/>
              <a:cs typeface="Times New Roman" panose="02020603050405020304" pitchFamily="18" charset="0"/>
            </a:rPr>
            <a:t> </a:t>
          </a:r>
          <a:r>
            <a:rPr lang="en-US" altLang="zh-CN" sz="20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baseline="0" dirty="0">
            <a:solidFill>
              <a:schemeClr val="tx1"/>
            </a:solidFill>
            <a:latin typeface="Times New Roman" panose="02020603050405020304" pitchFamily="18" charset="0"/>
            <a:cs typeface="Times New Roman" panose="02020603050405020304" pitchFamily="18" charset="0"/>
          </a:endParaRPr>
        </a:p>
      </dgm:t>
    </dgm:pt>
    <dgm:pt modelId="{56377F64-52F0-47C8-B8AB-A72A496D385C}" cxnId="{8716B26F-DF9F-4180-BD8C-76B7BE8A9B36}" type="par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AC5AC0B7-3AE2-43FA-8DF1-C9CD951F18AC}" cxnId="{8716B26F-DF9F-4180-BD8C-76B7BE8A9B36}" type="sibTrans">
      <dgm:prSet/>
      <dgm:spPr/>
      <dgm:t>
        <a:bodyPr/>
        <a:lstStyle/>
        <a:p>
          <a:endParaRPr lang="zh-CN" altLang="en-US" sz="2000">
            <a:latin typeface="Times New Roman" panose="02020603050405020304" pitchFamily="18" charset="0"/>
            <a:cs typeface="Times New Roman" panose="02020603050405020304" pitchFamily="18" charset="0"/>
          </a:endParaRPr>
        </a:p>
      </dgm:t>
    </dgm:pt>
    <dgm:pt modelId="{5EF4EAEC-6DBE-44CC-B661-B8F94D4AD06E}" type="pres">
      <dgm:prSet presAssocID="{48AF4CFB-2A4E-43F3-8C5F-E071B00E9E69}" presName="linear" presStyleCnt="0">
        <dgm:presLayoutVars>
          <dgm:dir/>
          <dgm:animLvl val="lvl"/>
          <dgm:resizeHandles val="exact"/>
        </dgm:presLayoutVars>
      </dgm:prSet>
      <dgm:spPr/>
    </dgm:pt>
    <dgm:pt modelId="{67D61EB9-BD02-4081-B1B2-8F879CC32A14}" type="pres">
      <dgm:prSet presAssocID="{1AB8665D-995C-42DA-A338-0900014490BE}" presName="parentLin" presStyleCnt="0"/>
      <dgm:spPr/>
    </dgm:pt>
    <dgm:pt modelId="{EBAFD074-FDA4-46CF-8811-0B9EF5E7F078}" type="pres">
      <dgm:prSet presAssocID="{1AB8665D-995C-42DA-A338-0900014490BE}" presName="parentLeftMargin" presStyleLbl="node1" presStyleIdx="0" presStyleCnt="6"/>
      <dgm:spPr/>
    </dgm:pt>
    <dgm:pt modelId="{D34AA9CD-F52D-48E6-ADFE-FEEAE60D0E70}" type="pres">
      <dgm:prSet presAssocID="{1AB8665D-995C-42DA-A338-0900014490BE}" presName="parentText" presStyleLbl="node1" presStyleIdx="0" presStyleCnt="6">
        <dgm:presLayoutVars>
          <dgm:chMax val="0"/>
          <dgm:bulletEnabled val="1"/>
        </dgm:presLayoutVars>
      </dgm:prSet>
      <dgm:spPr/>
    </dgm:pt>
    <dgm:pt modelId="{DC67C546-9452-4397-B0EB-BFA05EB4C871}" type="pres">
      <dgm:prSet presAssocID="{1AB8665D-995C-42DA-A338-0900014490BE}" presName="negativeSpace" presStyleCnt="0"/>
      <dgm:spPr/>
    </dgm:pt>
    <dgm:pt modelId="{08FD5613-3B40-48E1-9CFA-D60C73FD176C}" type="pres">
      <dgm:prSet presAssocID="{1AB8665D-995C-42DA-A338-0900014490BE}" presName="childText" presStyleLbl="conFgAcc1" presStyleIdx="0" presStyleCnt="6">
        <dgm:presLayoutVars>
          <dgm:bulletEnabled val="1"/>
        </dgm:presLayoutVars>
      </dgm:prSet>
      <dgm:spPr/>
    </dgm:pt>
    <dgm:pt modelId="{36068021-9183-4AAD-AD0B-B8445D7CA037}" type="pres">
      <dgm:prSet presAssocID="{967E4F44-4809-49DD-A6BE-B0A653D2FFFE}" presName="spaceBetweenRectangles" presStyleCnt="0"/>
      <dgm:spPr/>
    </dgm:pt>
    <dgm:pt modelId="{5C722D8A-8D1F-4180-865A-F810D4111597}" type="pres">
      <dgm:prSet presAssocID="{E5DE1909-7451-4230-9A9E-DD68D2E63D5E}" presName="parentLin" presStyleCnt="0"/>
      <dgm:spPr/>
    </dgm:pt>
    <dgm:pt modelId="{F4D24107-3FDB-494E-AB96-8D6A5ADB93B5}" type="pres">
      <dgm:prSet presAssocID="{E5DE1909-7451-4230-9A9E-DD68D2E63D5E}" presName="parentLeftMargin" presStyleLbl="node1" presStyleIdx="0" presStyleCnt="6"/>
      <dgm:spPr/>
    </dgm:pt>
    <dgm:pt modelId="{1B9875B0-D510-48DC-AE58-9B2DD4E54CAB}" type="pres">
      <dgm:prSet presAssocID="{E5DE1909-7451-4230-9A9E-DD68D2E63D5E}" presName="parentText" presStyleLbl="node1" presStyleIdx="1" presStyleCnt="6">
        <dgm:presLayoutVars>
          <dgm:chMax val="0"/>
          <dgm:bulletEnabled val="1"/>
        </dgm:presLayoutVars>
      </dgm:prSet>
      <dgm:spPr/>
    </dgm:pt>
    <dgm:pt modelId="{4820E501-1CF3-4632-BBE3-1655C9C85479}" type="pres">
      <dgm:prSet presAssocID="{E5DE1909-7451-4230-9A9E-DD68D2E63D5E}" presName="negativeSpace" presStyleCnt="0"/>
      <dgm:spPr/>
    </dgm:pt>
    <dgm:pt modelId="{F8FD0368-6064-48AE-B0B9-20C4644586BD}" type="pres">
      <dgm:prSet presAssocID="{E5DE1909-7451-4230-9A9E-DD68D2E63D5E}" presName="childText" presStyleLbl="conFgAcc1" presStyleIdx="1" presStyleCnt="6">
        <dgm:presLayoutVars>
          <dgm:bulletEnabled val="1"/>
        </dgm:presLayoutVars>
      </dgm:prSet>
      <dgm:spPr/>
    </dgm:pt>
    <dgm:pt modelId="{AFC50993-7122-4C3A-A218-D22D598A234B}" type="pres">
      <dgm:prSet presAssocID="{6F8C31C5-5F23-4B0D-AC47-864EFB3F3A87}" presName="spaceBetweenRectangles" presStyleCnt="0"/>
      <dgm:spPr/>
    </dgm:pt>
    <dgm:pt modelId="{BD564BA3-1E49-498A-BB04-3D60EC1E8518}" type="pres">
      <dgm:prSet presAssocID="{315D73BE-8795-4660-B12C-AA90162D51FE}" presName="parentLin" presStyleCnt="0"/>
      <dgm:spPr/>
    </dgm:pt>
    <dgm:pt modelId="{5C7C7087-7CC8-44E9-92AA-4B98571929EB}" type="pres">
      <dgm:prSet presAssocID="{315D73BE-8795-4660-B12C-AA90162D51FE}" presName="parentLeftMargin" presStyleLbl="node1" presStyleIdx="1" presStyleCnt="6"/>
      <dgm:spPr/>
    </dgm:pt>
    <dgm:pt modelId="{C546E148-53E8-4676-A1C5-C592BDA8E64A}" type="pres">
      <dgm:prSet presAssocID="{315D73BE-8795-4660-B12C-AA90162D51FE}" presName="parentText" presStyleLbl="node1" presStyleIdx="2" presStyleCnt="6">
        <dgm:presLayoutVars>
          <dgm:chMax val="0"/>
          <dgm:bulletEnabled val="1"/>
        </dgm:presLayoutVars>
      </dgm:prSet>
      <dgm:spPr/>
      <dgm:t>
        <a:bodyPr/>
        <a:lstStyle/>
        <a:p>
          <a:endParaRPr lang="zh-CN" altLang="en-US"/>
        </a:p>
      </dgm:t>
    </dgm:pt>
    <dgm:pt modelId="{4F5FAD8A-A82B-4E06-BA36-FF0F7093F00D}" type="pres">
      <dgm:prSet presAssocID="{315D73BE-8795-4660-B12C-AA90162D51FE}" presName="negativeSpace" presStyleCnt="0"/>
      <dgm:spPr/>
    </dgm:pt>
    <dgm:pt modelId="{273456B1-BC51-4132-97DA-E4CC8608AC0F}" type="pres">
      <dgm:prSet presAssocID="{315D73BE-8795-4660-B12C-AA90162D51FE}" presName="childText" presStyleLbl="conFgAcc1" presStyleIdx="2" presStyleCnt="6">
        <dgm:presLayoutVars>
          <dgm:bulletEnabled val="1"/>
        </dgm:presLayoutVars>
      </dgm:prSet>
      <dgm:spPr/>
    </dgm:pt>
    <dgm:pt modelId="{0862CC33-B543-4276-AC24-9325AECF63B3}" type="pres">
      <dgm:prSet presAssocID="{21735647-3327-417C-A2FA-68B494FDB3E1}" presName="spaceBetweenRectangles" presStyleCnt="0"/>
      <dgm:spPr/>
    </dgm:pt>
    <dgm:pt modelId="{287278B5-6041-4C2E-9D39-EC0A9539D701}" type="pres">
      <dgm:prSet presAssocID="{67985755-6D27-4D22-BF0A-EC0E14A643F8}" presName="parentLin" presStyleCnt="0"/>
      <dgm:spPr/>
    </dgm:pt>
    <dgm:pt modelId="{468334AF-2136-47A9-8DEA-C421D6485648}" type="pres">
      <dgm:prSet presAssocID="{67985755-6D27-4D22-BF0A-EC0E14A643F8}" presName="parentLeftMargin" presStyleLbl="node1" presStyleIdx="2" presStyleCnt="6"/>
      <dgm:spPr/>
    </dgm:pt>
    <dgm:pt modelId="{7FBB2380-3551-4C08-9222-A14CAAA63D34}" type="pres">
      <dgm:prSet presAssocID="{67985755-6D27-4D22-BF0A-EC0E14A643F8}" presName="parentText" presStyleLbl="node1" presStyleIdx="3" presStyleCnt="6">
        <dgm:presLayoutVars>
          <dgm:chMax val="0"/>
          <dgm:bulletEnabled val="1"/>
        </dgm:presLayoutVars>
      </dgm:prSet>
      <dgm:spPr/>
      <dgm:t>
        <a:bodyPr/>
        <a:lstStyle/>
        <a:p>
          <a:endParaRPr lang="zh-CN" altLang="en-US"/>
        </a:p>
      </dgm:t>
    </dgm:pt>
    <dgm:pt modelId="{E88893CF-C203-4F74-AA12-86973EF27148}" type="pres">
      <dgm:prSet presAssocID="{67985755-6D27-4D22-BF0A-EC0E14A643F8}" presName="negativeSpace" presStyleCnt="0"/>
      <dgm:spPr/>
    </dgm:pt>
    <dgm:pt modelId="{5CCA07B0-93CD-47AF-9A0E-7A43106CA09D}" type="pres">
      <dgm:prSet presAssocID="{67985755-6D27-4D22-BF0A-EC0E14A643F8}" presName="childText" presStyleLbl="conFgAcc1" presStyleIdx="3" presStyleCnt="6">
        <dgm:presLayoutVars>
          <dgm:bulletEnabled val="1"/>
        </dgm:presLayoutVars>
      </dgm:prSet>
      <dgm:spPr/>
    </dgm:pt>
    <dgm:pt modelId="{72E8798F-5ADC-45E7-A71B-9CA8AE7F00B6}" type="pres">
      <dgm:prSet presAssocID="{FAC48F61-0041-4ED6-BC58-810AAD3D1B70}" presName="spaceBetweenRectangles" presStyleCnt="0"/>
      <dgm:spPr/>
    </dgm:pt>
    <dgm:pt modelId="{B42540EC-7FE4-4F38-96D9-E37F84F7A4F2}" type="pres">
      <dgm:prSet presAssocID="{64F67F49-58D0-41DA-92EB-9A2F67CBD999}" presName="parentLin" presStyleCnt="0"/>
      <dgm:spPr/>
    </dgm:pt>
    <dgm:pt modelId="{284D9AA2-3DFE-40A8-8339-8A07332EC989}" type="pres">
      <dgm:prSet presAssocID="{64F67F49-58D0-41DA-92EB-9A2F67CBD999}" presName="parentLeftMargin" presStyleLbl="node1" presStyleIdx="3" presStyleCnt="6"/>
      <dgm:spPr/>
    </dgm:pt>
    <dgm:pt modelId="{36453F00-D00A-4C39-B576-EDC54435BA85}" type="pres">
      <dgm:prSet presAssocID="{64F67F49-58D0-41DA-92EB-9A2F67CBD999}" presName="parentText" presStyleLbl="node1" presStyleIdx="4" presStyleCnt="6">
        <dgm:presLayoutVars>
          <dgm:chMax val="0"/>
          <dgm:bulletEnabled val="1"/>
        </dgm:presLayoutVars>
      </dgm:prSet>
      <dgm:spPr/>
    </dgm:pt>
    <dgm:pt modelId="{76647105-B14C-4133-8C4F-DDDC98B18F8D}" type="pres">
      <dgm:prSet presAssocID="{64F67F49-58D0-41DA-92EB-9A2F67CBD999}" presName="negativeSpace" presStyleCnt="0"/>
      <dgm:spPr/>
    </dgm:pt>
    <dgm:pt modelId="{A5B5046D-7CB6-40BB-97C9-F9FD5D83F630}" type="pres">
      <dgm:prSet presAssocID="{64F67F49-58D0-41DA-92EB-9A2F67CBD999}" presName="childText" presStyleLbl="conFgAcc1" presStyleIdx="4" presStyleCnt="6">
        <dgm:presLayoutVars>
          <dgm:bulletEnabled val="1"/>
        </dgm:presLayoutVars>
      </dgm:prSet>
      <dgm:spPr/>
    </dgm:pt>
    <dgm:pt modelId="{B0E6FBC4-7EAF-4A49-9007-31EF9C3D68F2}" type="pres">
      <dgm:prSet presAssocID="{4C8AE817-1642-42BE-99F9-2F1FD794528D}" presName="spaceBetweenRectangles" presStyleCnt="0"/>
      <dgm:spPr/>
    </dgm:pt>
    <dgm:pt modelId="{01FCFA54-F25D-478C-B834-B7249DC1CC9F}" type="pres">
      <dgm:prSet presAssocID="{E4C6A71A-043D-449A-910B-BB6269EB19EE}" presName="parentLin" presStyleCnt="0"/>
      <dgm:spPr/>
    </dgm:pt>
    <dgm:pt modelId="{E6F62C13-C233-4CF3-BA6D-EE6B04C624C6}" type="pres">
      <dgm:prSet presAssocID="{E4C6A71A-043D-449A-910B-BB6269EB19EE}" presName="parentLeftMargin" presStyleLbl="node1" presStyleIdx="4" presStyleCnt="6"/>
      <dgm:spPr/>
    </dgm:pt>
    <dgm:pt modelId="{32445C95-9FBF-4ED6-85D0-965439C56353}" type="pres">
      <dgm:prSet presAssocID="{E4C6A71A-043D-449A-910B-BB6269EB19EE}" presName="parentText" presStyleLbl="node1" presStyleIdx="5" presStyleCnt="6">
        <dgm:presLayoutVars>
          <dgm:chMax val="0"/>
          <dgm:bulletEnabled val="1"/>
        </dgm:presLayoutVars>
      </dgm:prSet>
      <dgm:spPr/>
      <dgm:t>
        <a:bodyPr/>
        <a:lstStyle/>
        <a:p>
          <a:endParaRPr lang="zh-CN" altLang="en-US"/>
        </a:p>
      </dgm:t>
    </dgm:pt>
    <dgm:pt modelId="{B01CB3A9-5B32-4BE1-9E35-357F95E896D9}" type="pres">
      <dgm:prSet presAssocID="{E4C6A71A-043D-449A-910B-BB6269EB19EE}" presName="negativeSpace" presStyleCnt="0"/>
      <dgm:spPr/>
    </dgm:pt>
    <dgm:pt modelId="{9F583E39-1D26-4B33-B65A-242533186CDC}" type="pres">
      <dgm:prSet presAssocID="{E4C6A71A-043D-449A-910B-BB6269EB19EE}" presName="childText" presStyleLbl="conFgAcc1" presStyleIdx="5" presStyleCnt="6">
        <dgm:presLayoutVars>
          <dgm:bulletEnabled val="1"/>
        </dgm:presLayoutVars>
      </dgm:prSet>
      <dgm:spPr/>
    </dgm:pt>
  </dgm:ptLst>
  <dgm:cxnLst>
    <dgm:cxn modelId="{893195C7-7CAD-48EC-8FFC-5FF6A75573BB}" type="presOf" srcId="{64F67F49-58D0-41DA-92EB-9A2F67CBD999}" destId="{284D9AA2-3DFE-40A8-8339-8A07332EC989}" srcOrd="0" destOrd="0" presId="urn:microsoft.com/office/officeart/2005/8/layout/list1"/>
    <dgm:cxn modelId="{940067C5-F9C9-4EFA-B38E-A5F96DC96E7E}" srcId="{48AF4CFB-2A4E-43F3-8C5F-E071B00E9E69}" destId="{1AB8665D-995C-42DA-A338-0900014490BE}" srcOrd="0" destOrd="0" parTransId="{CD7EC187-A3D6-4800-8EC5-D2C116D6B8E4}" sibTransId="{967E4F44-4809-49DD-A6BE-B0A653D2FFFE}"/>
    <dgm:cxn modelId="{ACB8038E-AD26-4F1D-A55A-A933AEAEFA3A}" type="presOf" srcId="{E4C6A71A-043D-449A-910B-BB6269EB19EE}" destId="{32445C95-9FBF-4ED6-85D0-965439C56353}" srcOrd="1" destOrd="0" presId="urn:microsoft.com/office/officeart/2005/8/layout/list1"/>
    <dgm:cxn modelId="{C73693A2-251A-4065-AFD7-27BDBE7D6E45}" type="presOf" srcId="{E5DE1909-7451-4230-9A9E-DD68D2E63D5E}" destId="{F4D24107-3FDB-494E-AB96-8D6A5ADB93B5}" srcOrd="0" destOrd="0" presId="urn:microsoft.com/office/officeart/2005/8/layout/list1"/>
    <dgm:cxn modelId="{F85ED8CA-94C9-43F0-BC6C-D001006DC6FA}" type="presOf" srcId="{1AB8665D-995C-42DA-A338-0900014490BE}" destId="{EBAFD074-FDA4-46CF-8811-0B9EF5E7F078}" srcOrd="0" destOrd="0" presId="urn:microsoft.com/office/officeart/2005/8/layout/list1"/>
    <dgm:cxn modelId="{F400150E-1D6B-48CB-AF3A-DB98E3F79B1C}" srcId="{48AF4CFB-2A4E-43F3-8C5F-E071B00E9E69}" destId="{E5DE1909-7451-4230-9A9E-DD68D2E63D5E}" srcOrd="1" destOrd="0" parTransId="{758374ED-5864-48C8-87A0-56E7AA70A2E1}" sibTransId="{6F8C31C5-5F23-4B0D-AC47-864EFB3F3A87}"/>
    <dgm:cxn modelId="{1CADF9E9-C1E6-4889-9120-3ACD2DBE1E98}" type="presOf" srcId="{48AF4CFB-2A4E-43F3-8C5F-E071B00E9E69}" destId="{5EF4EAEC-6DBE-44CC-B661-B8F94D4AD06E}" srcOrd="0" destOrd="0" presId="urn:microsoft.com/office/officeart/2005/8/layout/list1"/>
    <dgm:cxn modelId="{EAA158D8-7376-493D-B876-15FA02DC41BD}" type="presOf" srcId="{1AB8665D-995C-42DA-A338-0900014490BE}" destId="{D34AA9CD-F52D-48E6-ADFE-FEEAE60D0E70}" srcOrd="1" destOrd="0" presId="urn:microsoft.com/office/officeart/2005/8/layout/list1"/>
    <dgm:cxn modelId="{8716B26F-DF9F-4180-BD8C-76B7BE8A9B36}" srcId="{48AF4CFB-2A4E-43F3-8C5F-E071B00E9E69}" destId="{E4C6A71A-043D-449A-910B-BB6269EB19EE}" srcOrd="5" destOrd="0" parTransId="{56377F64-52F0-47C8-B8AB-A72A496D385C}" sibTransId="{AC5AC0B7-3AE2-43FA-8DF1-C9CD951F18AC}"/>
    <dgm:cxn modelId="{E0B2C69D-EC87-4BBD-8388-C521402ADA15}" srcId="{48AF4CFB-2A4E-43F3-8C5F-E071B00E9E69}" destId="{67985755-6D27-4D22-BF0A-EC0E14A643F8}" srcOrd="3" destOrd="0" parTransId="{08CBD53F-9495-4098-9771-4CAEB61BB4BA}" sibTransId="{FAC48F61-0041-4ED6-BC58-810AAD3D1B70}"/>
    <dgm:cxn modelId="{6C43EBA0-4B72-450A-A3A5-DE8FF9B989B9}" srcId="{48AF4CFB-2A4E-43F3-8C5F-E071B00E9E69}" destId="{64F67F49-58D0-41DA-92EB-9A2F67CBD999}" srcOrd="4" destOrd="0" parTransId="{6CD0A2D2-26FC-45CB-81F3-04B487C54B1B}" sibTransId="{4C8AE817-1642-42BE-99F9-2F1FD794528D}"/>
    <dgm:cxn modelId="{4FA50C40-D79E-41C9-B05D-552507792C99}" type="presOf" srcId="{315D73BE-8795-4660-B12C-AA90162D51FE}" destId="{5C7C7087-7CC8-44E9-92AA-4B98571929EB}" srcOrd="0" destOrd="0" presId="urn:microsoft.com/office/officeart/2005/8/layout/list1"/>
    <dgm:cxn modelId="{2D2E4D19-6799-4F1E-86EB-5080E21B6BEE}" type="presOf" srcId="{E4C6A71A-043D-449A-910B-BB6269EB19EE}" destId="{E6F62C13-C233-4CF3-BA6D-EE6B04C624C6}" srcOrd="0" destOrd="0" presId="urn:microsoft.com/office/officeart/2005/8/layout/list1"/>
    <dgm:cxn modelId="{52628BB7-F7E8-49AB-B84F-F2FB0DAA27CF}" srcId="{48AF4CFB-2A4E-43F3-8C5F-E071B00E9E69}" destId="{315D73BE-8795-4660-B12C-AA90162D51FE}" srcOrd="2" destOrd="0" parTransId="{31F6F7DA-3090-4F9D-AE71-1B78448AD092}" sibTransId="{21735647-3327-417C-A2FA-68B494FDB3E1}"/>
    <dgm:cxn modelId="{36110005-0799-4275-A5BD-E1273D3A86DE}" type="presOf" srcId="{315D73BE-8795-4660-B12C-AA90162D51FE}" destId="{C546E148-53E8-4676-A1C5-C592BDA8E64A}" srcOrd="1" destOrd="0" presId="urn:microsoft.com/office/officeart/2005/8/layout/list1"/>
    <dgm:cxn modelId="{5C92F4C7-7F00-4C6B-A719-1A02869ABB32}" type="presOf" srcId="{E5DE1909-7451-4230-9A9E-DD68D2E63D5E}" destId="{1B9875B0-D510-48DC-AE58-9B2DD4E54CAB}" srcOrd="1" destOrd="0" presId="urn:microsoft.com/office/officeart/2005/8/layout/list1"/>
    <dgm:cxn modelId="{01A29780-46D3-45C6-A367-27FE21A091B6}" type="presOf" srcId="{67985755-6D27-4D22-BF0A-EC0E14A643F8}" destId="{7FBB2380-3551-4C08-9222-A14CAAA63D34}" srcOrd="1" destOrd="0" presId="urn:microsoft.com/office/officeart/2005/8/layout/list1"/>
    <dgm:cxn modelId="{A16F1165-A93C-4A72-87E0-7EB952029ED6}" type="presOf" srcId="{64F67F49-58D0-41DA-92EB-9A2F67CBD999}" destId="{36453F00-D00A-4C39-B576-EDC54435BA85}" srcOrd="1" destOrd="0" presId="urn:microsoft.com/office/officeart/2005/8/layout/list1"/>
    <dgm:cxn modelId="{1519B8A4-34EB-4253-BE1B-E595E8756B19}" type="presOf" srcId="{67985755-6D27-4D22-BF0A-EC0E14A643F8}" destId="{468334AF-2136-47A9-8DEA-C421D6485648}" srcOrd="0" destOrd="0" presId="urn:microsoft.com/office/officeart/2005/8/layout/list1"/>
    <dgm:cxn modelId="{C6D80A08-4914-475F-8FF7-12E66B759CBD}" type="presParOf" srcId="{5EF4EAEC-6DBE-44CC-B661-B8F94D4AD06E}" destId="{67D61EB9-BD02-4081-B1B2-8F879CC32A14}" srcOrd="0" destOrd="0" presId="urn:microsoft.com/office/officeart/2005/8/layout/list1"/>
    <dgm:cxn modelId="{38CFC2C5-C504-4573-B5A6-18A5B94D2C12}" type="presParOf" srcId="{67D61EB9-BD02-4081-B1B2-8F879CC32A14}" destId="{EBAFD074-FDA4-46CF-8811-0B9EF5E7F078}" srcOrd="0" destOrd="0" presId="urn:microsoft.com/office/officeart/2005/8/layout/list1"/>
    <dgm:cxn modelId="{CAEFE37C-9D02-423B-9E2C-D25A7A7BBF09}" type="presParOf" srcId="{67D61EB9-BD02-4081-B1B2-8F879CC32A14}" destId="{D34AA9CD-F52D-48E6-ADFE-FEEAE60D0E70}" srcOrd="1" destOrd="0" presId="urn:microsoft.com/office/officeart/2005/8/layout/list1"/>
    <dgm:cxn modelId="{EB4BAB73-EE79-46BE-A27E-2DE1BB6D36DB}" type="presParOf" srcId="{5EF4EAEC-6DBE-44CC-B661-B8F94D4AD06E}" destId="{DC67C546-9452-4397-B0EB-BFA05EB4C871}" srcOrd="1" destOrd="0" presId="urn:microsoft.com/office/officeart/2005/8/layout/list1"/>
    <dgm:cxn modelId="{F2183D7D-DCFB-4D9A-A483-64F9C02A644C}" type="presParOf" srcId="{5EF4EAEC-6DBE-44CC-B661-B8F94D4AD06E}" destId="{08FD5613-3B40-48E1-9CFA-D60C73FD176C}" srcOrd="2" destOrd="0" presId="urn:microsoft.com/office/officeart/2005/8/layout/list1"/>
    <dgm:cxn modelId="{2EC22831-5953-414C-A155-14E1E0FDC3E7}" type="presParOf" srcId="{5EF4EAEC-6DBE-44CC-B661-B8F94D4AD06E}" destId="{36068021-9183-4AAD-AD0B-B8445D7CA037}" srcOrd="3" destOrd="0" presId="urn:microsoft.com/office/officeart/2005/8/layout/list1"/>
    <dgm:cxn modelId="{34613569-4B11-4C63-9CFB-48CAE77CA15E}" type="presParOf" srcId="{5EF4EAEC-6DBE-44CC-B661-B8F94D4AD06E}" destId="{5C722D8A-8D1F-4180-865A-F810D4111597}" srcOrd="4" destOrd="0" presId="urn:microsoft.com/office/officeart/2005/8/layout/list1"/>
    <dgm:cxn modelId="{26E07A6C-D243-45B4-87FF-4C0055BD8355}" type="presParOf" srcId="{5C722D8A-8D1F-4180-865A-F810D4111597}" destId="{F4D24107-3FDB-494E-AB96-8D6A5ADB93B5}" srcOrd="0" destOrd="0" presId="urn:microsoft.com/office/officeart/2005/8/layout/list1"/>
    <dgm:cxn modelId="{30FE69A4-D021-45AC-BA8B-1B15D3037EA7}" type="presParOf" srcId="{5C722D8A-8D1F-4180-865A-F810D4111597}" destId="{1B9875B0-D510-48DC-AE58-9B2DD4E54CAB}" srcOrd="1" destOrd="0" presId="urn:microsoft.com/office/officeart/2005/8/layout/list1"/>
    <dgm:cxn modelId="{5980E8E3-9493-4DBD-838F-B40052CE92DC}" type="presParOf" srcId="{5EF4EAEC-6DBE-44CC-B661-B8F94D4AD06E}" destId="{4820E501-1CF3-4632-BBE3-1655C9C85479}" srcOrd="5" destOrd="0" presId="urn:microsoft.com/office/officeart/2005/8/layout/list1"/>
    <dgm:cxn modelId="{A96A489B-B9B5-46AF-A780-BCCEB7314A08}" type="presParOf" srcId="{5EF4EAEC-6DBE-44CC-B661-B8F94D4AD06E}" destId="{F8FD0368-6064-48AE-B0B9-20C4644586BD}" srcOrd="6" destOrd="0" presId="urn:microsoft.com/office/officeart/2005/8/layout/list1"/>
    <dgm:cxn modelId="{0118D4F8-9203-45CE-9445-062F7C5F2CF0}" type="presParOf" srcId="{5EF4EAEC-6DBE-44CC-B661-B8F94D4AD06E}" destId="{AFC50993-7122-4C3A-A218-D22D598A234B}" srcOrd="7" destOrd="0" presId="urn:microsoft.com/office/officeart/2005/8/layout/list1"/>
    <dgm:cxn modelId="{C1B5BB05-2122-4188-A036-165B8C07929F}" type="presParOf" srcId="{5EF4EAEC-6DBE-44CC-B661-B8F94D4AD06E}" destId="{BD564BA3-1E49-498A-BB04-3D60EC1E8518}" srcOrd="8" destOrd="0" presId="urn:microsoft.com/office/officeart/2005/8/layout/list1"/>
    <dgm:cxn modelId="{5077DC6F-91C3-4432-A64E-FE4F48845003}" type="presParOf" srcId="{BD564BA3-1E49-498A-BB04-3D60EC1E8518}" destId="{5C7C7087-7CC8-44E9-92AA-4B98571929EB}" srcOrd="0" destOrd="0" presId="urn:microsoft.com/office/officeart/2005/8/layout/list1"/>
    <dgm:cxn modelId="{7A65A2D5-60D2-4924-AB18-BE349A201CF4}" type="presParOf" srcId="{BD564BA3-1E49-498A-BB04-3D60EC1E8518}" destId="{C546E148-53E8-4676-A1C5-C592BDA8E64A}" srcOrd="1" destOrd="0" presId="urn:microsoft.com/office/officeart/2005/8/layout/list1"/>
    <dgm:cxn modelId="{DFC07DE2-2B07-431F-9083-466D51432B1A}" type="presParOf" srcId="{5EF4EAEC-6DBE-44CC-B661-B8F94D4AD06E}" destId="{4F5FAD8A-A82B-4E06-BA36-FF0F7093F00D}" srcOrd="9" destOrd="0" presId="urn:microsoft.com/office/officeart/2005/8/layout/list1"/>
    <dgm:cxn modelId="{04596A9A-03EE-44CB-A682-FCD2C16AF783}" type="presParOf" srcId="{5EF4EAEC-6DBE-44CC-B661-B8F94D4AD06E}" destId="{273456B1-BC51-4132-97DA-E4CC8608AC0F}" srcOrd="10" destOrd="0" presId="urn:microsoft.com/office/officeart/2005/8/layout/list1"/>
    <dgm:cxn modelId="{48FF3B3E-3227-4F6B-A129-2008CD950207}" type="presParOf" srcId="{5EF4EAEC-6DBE-44CC-B661-B8F94D4AD06E}" destId="{0862CC33-B543-4276-AC24-9325AECF63B3}" srcOrd="11" destOrd="0" presId="urn:microsoft.com/office/officeart/2005/8/layout/list1"/>
    <dgm:cxn modelId="{7DE508E2-FB8E-472D-BA2A-813406272DBC}" type="presParOf" srcId="{5EF4EAEC-6DBE-44CC-B661-B8F94D4AD06E}" destId="{287278B5-6041-4C2E-9D39-EC0A9539D701}" srcOrd="12" destOrd="0" presId="urn:microsoft.com/office/officeart/2005/8/layout/list1"/>
    <dgm:cxn modelId="{BB8897E9-EE1E-4E98-9032-011302E1B7F3}" type="presParOf" srcId="{287278B5-6041-4C2E-9D39-EC0A9539D701}" destId="{468334AF-2136-47A9-8DEA-C421D6485648}" srcOrd="0" destOrd="0" presId="urn:microsoft.com/office/officeart/2005/8/layout/list1"/>
    <dgm:cxn modelId="{44AE4B44-EE3C-465B-9A45-93BA5B123616}" type="presParOf" srcId="{287278B5-6041-4C2E-9D39-EC0A9539D701}" destId="{7FBB2380-3551-4C08-9222-A14CAAA63D34}" srcOrd="1" destOrd="0" presId="urn:microsoft.com/office/officeart/2005/8/layout/list1"/>
    <dgm:cxn modelId="{1D4DD506-83C8-4407-8C7D-8F61C81CB43E}" type="presParOf" srcId="{5EF4EAEC-6DBE-44CC-B661-B8F94D4AD06E}" destId="{E88893CF-C203-4F74-AA12-86973EF27148}" srcOrd="13" destOrd="0" presId="urn:microsoft.com/office/officeart/2005/8/layout/list1"/>
    <dgm:cxn modelId="{750C6C65-A40B-46E1-8E46-F08D74C3E422}" type="presParOf" srcId="{5EF4EAEC-6DBE-44CC-B661-B8F94D4AD06E}" destId="{5CCA07B0-93CD-47AF-9A0E-7A43106CA09D}" srcOrd="14" destOrd="0" presId="urn:microsoft.com/office/officeart/2005/8/layout/list1"/>
    <dgm:cxn modelId="{25E2CB9F-8E5D-4609-AB6F-CFB1BF575353}" type="presParOf" srcId="{5EF4EAEC-6DBE-44CC-B661-B8F94D4AD06E}" destId="{72E8798F-5ADC-45E7-A71B-9CA8AE7F00B6}" srcOrd="15" destOrd="0" presId="urn:microsoft.com/office/officeart/2005/8/layout/list1"/>
    <dgm:cxn modelId="{23BAD5BB-24D8-4AD3-9793-F5224AE284E6}" type="presParOf" srcId="{5EF4EAEC-6DBE-44CC-B661-B8F94D4AD06E}" destId="{B42540EC-7FE4-4F38-96D9-E37F84F7A4F2}" srcOrd="16" destOrd="0" presId="urn:microsoft.com/office/officeart/2005/8/layout/list1"/>
    <dgm:cxn modelId="{696CD224-D3CD-4A3A-86DC-B9B59F5565D9}" type="presParOf" srcId="{B42540EC-7FE4-4F38-96D9-E37F84F7A4F2}" destId="{284D9AA2-3DFE-40A8-8339-8A07332EC989}" srcOrd="0" destOrd="0" presId="urn:microsoft.com/office/officeart/2005/8/layout/list1"/>
    <dgm:cxn modelId="{01ABF056-EC7F-4CA3-8BCC-43C24D94F592}" type="presParOf" srcId="{B42540EC-7FE4-4F38-96D9-E37F84F7A4F2}" destId="{36453F00-D00A-4C39-B576-EDC54435BA85}" srcOrd="1" destOrd="0" presId="urn:microsoft.com/office/officeart/2005/8/layout/list1"/>
    <dgm:cxn modelId="{EA165D33-CAD8-45B8-9251-0174CA5C1908}" type="presParOf" srcId="{5EF4EAEC-6DBE-44CC-B661-B8F94D4AD06E}" destId="{76647105-B14C-4133-8C4F-DDDC98B18F8D}" srcOrd="17" destOrd="0" presId="urn:microsoft.com/office/officeart/2005/8/layout/list1"/>
    <dgm:cxn modelId="{8E59B63F-E9BC-41FA-BBB4-8CB97D60750B}" type="presParOf" srcId="{5EF4EAEC-6DBE-44CC-B661-B8F94D4AD06E}" destId="{A5B5046D-7CB6-40BB-97C9-F9FD5D83F630}" srcOrd="18" destOrd="0" presId="urn:microsoft.com/office/officeart/2005/8/layout/list1"/>
    <dgm:cxn modelId="{E39FECB9-41F0-4680-B649-11A0A15D0FC9}" type="presParOf" srcId="{5EF4EAEC-6DBE-44CC-B661-B8F94D4AD06E}" destId="{B0E6FBC4-7EAF-4A49-9007-31EF9C3D68F2}" srcOrd="19" destOrd="0" presId="urn:microsoft.com/office/officeart/2005/8/layout/list1"/>
    <dgm:cxn modelId="{173AF8E7-9C7D-4334-AFEC-D88258186F89}" type="presParOf" srcId="{5EF4EAEC-6DBE-44CC-B661-B8F94D4AD06E}" destId="{01FCFA54-F25D-478C-B834-B7249DC1CC9F}" srcOrd="20" destOrd="0" presId="urn:microsoft.com/office/officeart/2005/8/layout/list1"/>
    <dgm:cxn modelId="{F5FC4285-2CE8-4F92-831F-F390FDEDF151}" type="presParOf" srcId="{01FCFA54-F25D-478C-B834-B7249DC1CC9F}" destId="{E6F62C13-C233-4CF3-BA6D-EE6B04C624C6}" srcOrd="0" destOrd="0" presId="urn:microsoft.com/office/officeart/2005/8/layout/list1"/>
    <dgm:cxn modelId="{A466A09D-6400-4273-83A1-28635E9AD5DF}" type="presParOf" srcId="{01FCFA54-F25D-478C-B834-B7249DC1CC9F}" destId="{32445C95-9FBF-4ED6-85D0-965439C56353}" srcOrd="1" destOrd="0" presId="urn:microsoft.com/office/officeart/2005/8/layout/list1"/>
    <dgm:cxn modelId="{90F97228-A976-4D8E-8B20-5069F8175776}" type="presParOf" srcId="{5EF4EAEC-6DBE-44CC-B661-B8F94D4AD06E}" destId="{B01CB3A9-5B32-4BE1-9E35-357F95E896D9}" srcOrd="21" destOrd="0" presId="urn:microsoft.com/office/officeart/2005/8/layout/list1"/>
    <dgm:cxn modelId="{C9E95CD0-3CC6-44AE-B976-043F5B4284EF}" type="presParOf" srcId="{5EF4EAEC-6DBE-44CC-B661-B8F94D4AD06E}" destId="{9F583E39-1D26-4B33-B65A-242533186CDC}"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kern="1200" dirty="0" smtClean="0">
              <a:solidFill>
                <a:schemeClr val="tx1"/>
              </a:solidFill>
              <a:latin typeface="Times New Roman" panose="02020603050405020304" pitchFamily="18" charset="0"/>
              <a:cs typeface="Times New Roman" panose="02020603050405020304" pitchFamily="18" charset="0"/>
            </a:rPr>
            <a:t>)</a:t>
          </a:r>
          <a:endParaRPr lang="zh-CN" altLang="en-US" sz="2000" kern="1200" dirty="0">
            <a:solidFill>
              <a:schemeClr val="tx1"/>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kern="1200" dirty="0" smtClean="0">
              <a:solidFill>
                <a:schemeClr val="tx1"/>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Previous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Hybrid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tx1"/>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trees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HMTs</a:t>
          </a:r>
          <a:r>
            <a:rPr lang="en-US" altLang="zh-CN" sz="2000" kern="1200" dirty="0" smtClean="0">
              <a:solidFill>
                <a:schemeClr val="tx1"/>
              </a:solidFill>
              <a:latin typeface="Times New Roman" panose="02020603050405020304" pitchFamily="18" charset="0"/>
              <a:cs typeface="Times New Roman" panose="02020603050405020304" pitchFamily="18" charset="0"/>
            </a:rPr>
            <a:t>)</a:t>
          </a:r>
          <a:endParaRPr lang="zh-CN" altLang="en-US" sz="2000" kern="1200" dirty="0">
            <a:solidFill>
              <a:schemeClr val="tx1"/>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tx1"/>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scene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Results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and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future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5613-3B40-48E1-9CFA-D60C73FD176C}">
      <dsp:nvSpPr>
        <dsp:cNvPr id="0" name=""/>
        <dsp:cNvSpPr/>
      </dsp:nvSpPr>
      <dsp:spPr>
        <a:xfrm>
          <a:off x="0" y="2586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34AA9CD-F52D-48E6-ADFE-FEEAE60D0E70}">
      <dsp:nvSpPr>
        <dsp:cNvPr id="0" name=""/>
        <dsp:cNvSpPr/>
      </dsp:nvSpPr>
      <dsp:spPr>
        <a:xfrm>
          <a:off x="462116" y="225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1.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Introduction</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45595"/>
        <a:ext cx="6423512" cy="426206"/>
      </dsp:txXfrm>
    </dsp:sp>
    <dsp:sp modelId="{F8FD0368-6064-48AE-B0B9-20C4644586BD}">
      <dsp:nvSpPr>
        <dsp:cNvPr id="0" name=""/>
        <dsp:cNvSpPr/>
      </dsp:nvSpPr>
      <dsp:spPr>
        <a:xfrm>
          <a:off x="0" y="98445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B9875B0-D510-48DC-AE58-9B2DD4E54CAB}">
      <dsp:nvSpPr>
        <dsp:cNvPr id="0" name=""/>
        <dsp:cNvSpPr/>
      </dsp:nvSpPr>
      <dsp:spPr>
        <a:xfrm>
          <a:off x="462116" y="74829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2.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Previous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work</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771355"/>
        <a:ext cx="6423512" cy="426206"/>
      </dsp:txXfrm>
    </dsp:sp>
    <dsp:sp modelId="{273456B1-BC51-4132-97DA-E4CC8608AC0F}">
      <dsp:nvSpPr>
        <dsp:cNvPr id="0" name=""/>
        <dsp:cNvSpPr/>
      </dsp:nvSpPr>
      <dsp:spPr>
        <a:xfrm>
          <a:off x="0" y="171021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46E148-53E8-4676-A1C5-C592BDA8E64A}">
      <dsp:nvSpPr>
        <dsp:cNvPr id="0" name=""/>
        <dsp:cNvSpPr/>
      </dsp:nvSpPr>
      <dsp:spPr>
        <a:xfrm>
          <a:off x="462116" y="147405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3.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View-dependent</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front-based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rendering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1497115"/>
        <a:ext cx="6423512" cy="426206"/>
      </dsp:txXfrm>
    </dsp:sp>
    <dsp:sp modelId="{5CCA07B0-93CD-47AF-9A0E-7A43106CA09D}">
      <dsp:nvSpPr>
        <dsp:cNvPr id="0" name=""/>
        <dsp:cNvSpPr/>
      </dsp:nvSpPr>
      <dsp:spPr>
        <a:xfrm>
          <a:off x="0" y="243597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FBB2380-3551-4C08-9222-A14CAAA63D34}">
      <dsp:nvSpPr>
        <dsp:cNvPr id="0" name=""/>
        <dsp:cNvSpPr/>
      </dsp:nvSpPr>
      <dsp:spPr>
        <a:xfrm>
          <a:off x="462116" y="219981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4.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Hybrid</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err="1" smtClean="0">
              <a:solidFill>
                <a:schemeClr val="bg1">
                  <a:lumMod val="85000"/>
                </a:schemeClr>
              </a:solidFill>
              <a:latin typeface="Times New Roman" panose="02020603050405020304" pitchFamily="18" charset="0"/>
              <a:cs typeface="Times New Roman" panose="02020603050405020304" pitchFamily="18" charset="0"/>
            </a:rPr>
            <a:t>multiresolution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trees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HMTs</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a:t>
          </a:r>
          <a:endParaRPr lang="zh-CN" altLang="en-US" sz="2000" kern="120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222875"/>
        <a:ext cx="6423512" cy="426206"/>
      </dsp:txXfrm>
    </dsp:sp>
    <dsp:sp modelId="{A5B5046D-7CB6-40BB-97C9-F9FD5D83F630}">
      <dsp:nvSpPr>
        <dsp:cNvPr id="0" name=""/>
        <dsp:cNvSpPr/>
      </dsp:nvSpPr>
      <dsp:spPr>
        <a:xfrm>
          <a:off x="0" y="316173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6453F00-D00A-4C39-B576-EDC54435BA85}">
      <dsp:nvSpPr>
        <dsp:cNvPr id="0" name=""/>
        <dsp:cNvSpPr/>
      </dsp:nvSpPr>
      <dsp:spPr>
        <a:xfrm>
          <a:off x="462116" y="292557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5.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Visualization</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and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interactive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scene</a:t>
          </a:r>
          <a:r>
            <a:rPr lang="en-US" altLang="zh-CN" sz="2000" kern="1200" dirty="0" smtClean="0">
              <a:solidFill>
                <a:schemeClr val="bg1">
                  <a:lumMod val="85000"/>
                </a:schemeClr>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bg1">
                  <a:lumMod val="85000"/>
                </a:schemeClr>
              </a:solidFill>
              <a:latin typeface="Times New Roman" panose="02020603050405020304" pitchFamily="18" charset="0"/>
              <a:cs typeface="Times New Roman" panose="02020603050405020304" pitchFamily="18" charset="0"/>
            </a:rPr>
            <a:t>editing</a:t>
          </a:r>
          <a:endParaRPr lang="zh-CN" altLang="en-US" sz="2000" kern="1200" baseline="0" dirty="0">
            <a:solidFill>
              <a:schemeClr val="bg1">
                <a:lumMod val="85000"/>
              </a:schemeClr>
            </a:solidFill>
            <a:latin typeface="Times New Roman" panose="02020603050405020304" pitchFamily="18" charset="0"/>
            <a:cs typeface="Times New Roman" panose="02020603050405020304" pitchFamily="18" charset="0"/>
          </a:endParaRPr>
        </a:p>
      </dsp:txBody>
      <dsp:txXfrm>
        <a:off x="485173" y="2948635"/>
        <a:ext cx="6423512" cy="426206"/>
      </dsp:txXfrm>
    </dsp:sp>
    <dsp:sp modelId="{9F583E39-1D26-4B33-B65A-242533186CDC}">
      <dsp:nvSpPr>
        <dsp:cNvPr id="0" name=""/>
        <dsp:cNvSpPr/>
      </dsp:nvSpPr>
      <dsp:spPr>
        <a:xfrm>
          <a:off x="0" y="3887498"/>
          <a:ext cx="9242323" cy="403200"/>
        </a:xfrm>
        <a:prstGeom prst="rect">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2445C95-9FBF-4ED6-85D0-965439C56353}">
      <dsp:nvSpPr>
        <dsp:cNvPr id="0" name=""/>
        <dsp:cNvSpPr/>
      </dsp:nvSpPr>
      <dsp:spPr>
        <a:xfrm>
          <a:off x="462116" y="3651338"/>
          <a:ext cx="6469626" cy="472320"/>
        </a:xfrm>
        <a:prstGeom prst="roundRect">
          <a:avLst/>
        </a:prstGeom>
        <a:solidFill>
          <a:schemeClr val="l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4536" tIns="0" rIns="244536" bIns="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Times New Roman" panose="02020603050405020304" pitchFamily="18" charset="0"/>
              <a:cs typeface="Times New Roman" panose="02020603050405020304" pitchFamily="18" charset="0"/>
            </a:rPr>
            <a:t>6.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Results</a:t>
          </a:r>
          <a:r>
            <a:rPr lang="en-US" altLang="zh-CN" sz="2000" kern="1200" dirty="0" smtClean="0">
              <a:solidFill>
                <a:schemeClr val="tx1"/>
              </a:solidFill>
              <a:latin typeface="Times New Roman" panose="02020603050405020304" pitchFamily="18" charset="0"/>
              <a:cs typeface="Times New Roman" panose="02020603050405020304" pitchFamily="18" charset="0"/>
            </a:rPr>
            <a:t> &amp;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Conclusions</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and</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future</a:t>
          </a:r>
          <a:r>
            <a:rPr lang="en-US" altLang="zh-CN" sz="2000" kern="1200" dirty="0" smtClean="0">
              <a:solidFill>
                <a:schemeClr val="tx1"/>
              </a:solidFill>
              <a:latin typeface="Times New Roman" panose="02020603050405020304" pitchFamily="18" charset="0"/>
              <a:cs typeface="Times New Roman" panose="02020603050405020304" pitchFamily="18" charset="0"/>
            </a:rPr>
            <a:t> </a:t>
          </a:r>
          <a:r>
            <a:rPr lang="en-US" altLang="zh-CN" sz="2000" kern="1200" baseline="0" dirty="0" smtClean="0">
              <a:solidFill>
                <a:schemeClr val="tx1"/>
              </a:solidFill>
              <a:latin typeface="Times New Roman" panose="02020603050405020304" pitchFamily="18" charset="0"/>
              <a:cs typeface="Times New Roman" panose="02020603050405020304" pitchFamily="18" charset="0"/>
            </a:rPr>
            <a:t>work</a:t>
          </a:r>
          <a:endParaRPr lang="zh-CN" altLang="en-US" sz="2000" kern="1200" baseline="0" dirty="0">
            <a:solidFill>
              <a:schemeClr val="tx1"/>
            </a:solidFill>
            <a:latin typeface="Times New Roman" panose="02020603050405020304" pitchFamily="18" charset="0"/>
            <a:cs typeface="Times New Roman" panose="02020603050405020304" pitchFamily="18" charset="0"/>
          </a:endParaRPr>
        </a:p>
      </dsp:txBody>
      <dsp:txXfrm>
        <a:off x="485173" y="3674395"/>
        <a:ext cx="6423512"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35208-808E-4493-A047-122804E113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B5C22-5EA2-409A-BD43-DC5B68006D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以前方法大部分采用替换、修改和简化几何的方式来模糊场景结构和对象个体，但是我们希望保留设计意图，以及原始</a:t>
            </a:r>
            <a:r>
              <a:rPr lang="en-US" altLang="zh-CN" dirty="0" smtClean="0"/>
              <a:t>CAD</a:t>
            </a:r>
            <a:r>
              <a:rPr lang="zh-CN" altLang="en-US" dirty="0" smtClean="0"/>
              <a:t>模型的设计树结构，这些对用户非常有意义。</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在多分辨率树的前三层或四层设置</a:t>
            </a:r>
            <a:r>
              <a:rPr lang="en-US" altLang="zh-CN" dirty="0" smtClean="0"/>
              <a:t>RI-layer</a:t>
            </a:r>
            <a:r>
              <a:rPr lang="zh-CN" altLang="en-US" dirty="0" smtClean="0"/>
              <a:t>可以取得帧速率和图像质量的很好的平衡。</a:t>
            </a:r>
            <a:endParaRPr lang="en-US" altLang="zh-CN" dirty="0" smtClean="0"/>
          </a:p>
          <a:p>
            <a:r>
              <a:rPr lang="zh-CN" altLang="en-US" dirty="0" smtClean="0"/>
              <a:t>采用</a:t>
            </a:r>
            <a:r>
              <a:rPr lang="en-US" altLang="zh-CN" dirty="0" smtClean="0"/>
              <a:t>image-representation</a:t>
            </a:r>
            <a:r>
              <a:rPr lang="zh-CN" altLang="en-US" dirty="0" smtClean="0"/>
              <a:t>的</a:t>
            </a:r>
            <a:r>
              <a:rPr lang="en-US" altLang="zh-CN" dirty="0" smtClean="0"/>
              <a:t>ORIs</a:t>
            </a:r>
            <a:r>
              <a:rPr lang="zh-CN" altLang="en-US" dirty="0" smtClean="0"/>
              <a:t>来表示</a:t>
            </a:r>
            <a:r>
              <a:rPr lang="en-US" altLang="zh-CN" dirty="0" smtClean="0"/>
              <a:t>RI-layer</a:t>
            </a:r>
            <a:r>
              <a:rPr lang="zh-CN" altLang="en-US" dirty="0" smtClean="0"/>
              <a:t>，对于包含复杂几何的节点可以呈现较好的帧速率和图像质量。</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证明</a:t>
            </a:r>
            <a:r>
              <a:rPr lang="en-US" altLang="zh-CN" dirty="0" smtClean="0"/>
              <a:t>cost</a:t>
            </a:r>
            <a:r>
              <a:rPr lang="zh-CN" altLang="en-US" dirty="0" smtClean="0"/>
              <a:t>和</a:t>
            </a:r>
            <a:r>
              <a:rPr lang="en-US" altLang="zh-CN" dirty="0" smtClean="0"/>
              <a:t>visual contribution</a:t>
            </a:r>
            <a:r>
              <a:rPr lang="zh-CN" altLang="en-US" dirty="0" smtClean="0"/>
              <a:t>都是单调的，</a:t>
            </a:r>
            <a:r>
              <a:rPr lang="en-US" altLang="zh-CN" dirty="0" smtClean="0"/>
              <a:t>HMTs</a:t>
            </a:r>
            <a:r>
              <a:rPr lang="zh-CN" altLang="en-US" dirty="0" smtClean="0"/>
              <a:t>是单调的可以支持约束前端</a:t>
            </a:r>
            <a:r>
              <a:rPr lang="en-US" altLang="zh-CN" dirty="0" smtClean="0"/>
              <a:t>Fc</a:t>
            </a:r>
            <a:r>
              <a:rPr lang="zh-CN" altLang="en-US" dirty="0" smtClean="0"/>
              <a:t>，可以通过求解带约束的次优问题实现时间关键的渲染。</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0" dirty="0" smtClean="0"/>
              <a:t>当节点</a:t>
            </a:r>
            <a:r>
              <a:rPr lang="en-US" altLang="zh-CN" i="0" dirty="0" smtClean="0"/>
              <a:t>n</a:t>
            </a:r>
            <a:r>
              <a:rPr lang="zh-CN" altLang="en-US" i="0" dirty="0" smtClean="0"/>
              <a:t>被投影并保持在视口中心的时候，</a:t>
            </a:r>
            <a:r>
              <a:rPr lang="en-US" altLang="zh-CN" i="0" dirty="0" smtClean="0"/>
              <a:t>v0(n, C) </a:t>
            </a:r>
            <a:r>
              <a:rPr lang="zh-CN" altLang="en-US" i="0" dirty="0" smtClean="0"/>
              <a:t>是关于其投影大小</a:t>
            </a:r>
            <a:r>
              <a:rPr lang="en-US" altLang="zh-CN" i="0" dirty="0" smtClean="0"/>
              <a:t>p(n, C) </a:t>
            </a:r>
            <a:r>
              <a:rPr lang="zh-CN" altLang="en-US" i="0" dirty="0" smtClean="0"/>
              <a:t>和在树中级别</a:t>
            </a:r>
            <a:r>
              <a:rPr lang="en-US" altLang="zh-CN" i="0" dirty="0" smtClean="0"/>
              <a:t>l(n)</a:t>
            </a:r>
            <a:r>
              <a:rPr lang="zh-CN" altLang="en-US" i="0" dirty="0" smtClean="0"/>
              <a:t>的函数，它测量节点对于图像的整体视觉质量的贡献。</a:t>
            </a:r>
            <a:endParaRPr lang="en-US" altLang="zh-CN" i="0" dirty="0" smtClean="0"/>
          </a:p>
          <a:p>
            <a:r>
              <a:rPr lang="zh-CN" altLang="en-US" i="0" dirty="0" smtClean="0"/>
              <a:t>投影尺寸</a:t>
            </a:r>
            <a:r>
              <a:rPr lang="en-US" altLang="zh-CN" i="0" dirty="0" smtClean="0"/>
              <a:t>p(n, C) </a:t>
            </a:r>
            <a:r>
              <a:rPr lang="zh-CN" altLang="en-US" i="0" dirty="0" smtClean="0"/>
              <a:t>指的是</a:t>
            </a:r>
            <a:r>
              <a:rPr lang="en-US" altLang="zh-CN" i="0" dirty="0" smtClean="0"/>
              <a:t>n</a:t>
            </a:r>
            <a:r>
              <a:rPr lang="zh-CN" altLang="en-US" i="0" dirty="0" smtClean="0"/>
              <a:t>的轴对齐包围盒</a:t>
            </a:r>
            <a:r>
              <a:rPr lang="en-US" altLang="zh-CN" i="0" dirty="0" smtClean="0"/>
              <a:t>AABB(n)</a:t>
            </a:r>
            <a:r>
              <a:rPr lang="zh-CN" altLang="en-US" i="0" dirty="0" smtClean="0"/>
              <a:t>在屏幕投影的表面面积（以像素为单位）。</a:t>
            </a:r>
            <a:r>
              <a:rPr lang="en-US" altLang="zh-CN" i="0" dirty="0" smtClean="0"/>
              <a:t>v0(n, C) </a:t>
            </a:r>
            <a:r>
              <a:rPr lang="zh-CN" altLang="en-US" i="0" dirty="0" smtClean="0"/>
              <a:t>表示当节点有比较大的投影大小的时候，它对最终结果的视觉贡献更大。</a:t>
            </a:r>
            <a:r>
              <a:rPr lang="en-US" altLang="zh-CN" i="0" dirty="0" smtClean="0"/>
              <a:t>Quality(k) </a:t>
            </a:r>
            <a:r>
              <a:rPr lang="zh-CN" altLang="en-US" i="0" dirty="0" smtClean="0"/>
              <a:t>导致单调的视觉贡献。</a:t>
            </a:r>
            <a:endParaRPr lang="en-US" altLang="zh-CN" i="0" dirty="0" smtClean="0"/>
          </a:p>
          <a:p>
            <a:r>
              <a:rPr lang="zh-CN" altLang="en-US" i="0" dirty="0" smtClean="0"/>
              <a:t>其余三个参数通过考虑相机参数以及其随时间变化来修改</a:t>
            </a:r>
            <a:r>
              <a:rPr lang="en-US" altLang="zh-CN" i="0" dirty="0" smtClean="0"/>
              <a:t>v0(n, C) </a:t>
            </a:r>
            <a:r>
              <a:rPr lang="zh-CN" altLang="en-US" i="0" dirty="0" smtClean="0"/>
              <a:t>，通过实验设置的参数控制。</a:t>
            </a:r>
            <a:endParaRPr lang="en-US" altLang="zh-CN" i="0" dirty="0" smtClean="0"/>
          </a:p>
          <a:p>
            <a:r>
              <a:rPr lang="zh-CN" altLang="en-US" i="0" dirty="0" smtClean="0"/>
              <a:t>前两个参数，将他们的最大影响减少</a:t>
            </a:r>
            <a:r>
              <a:rPr lang="en-US" altLang="zh-CN" i="0" dirty="0" smtClean="0"/>
              <a:t>20%</a:t>
            </a:r>
            <a:r>
              <a:rPr lang="zh-CN" altLang="en-US" i="0" dirty="0" smtClean="0"/>
              <a:t>可以达到很好的效果，如果给予更大的强度，可能导致过度地降低节点贡献值，从而进一步引起比真正必要的更大的简化，最终增加伪像的数量。如果影响定义较小</a:t>
            </a:r>
            <a:r>
              <a:rPr lang="zh-CN" altLang="en-US" i="0" baseline="0" dirty="0" smtClean="0"/>
              <a:t>，结果是快速移动的节点或者在视口边界附近的节点过于详细，导致成本增加。由于我们运行在有限的预算，可能降低其他地方的质量。</a:t>
            </a:r>
            <a:endParaRPr lang="en-US" altLang="zh-CN" i="0" baseline="0" dirty="0" smtClean="0"/>
          </a:p>
          <a:p>
            <a:r>
              <a:rPr lang="en-US" altLang="zh-CN" i="0" baseline="0" dirty="0" err="1" smtClean="0"/>
              <a:t>Vpsize</a:t>
            </a:r>
            <a:r>
              <a:rPr lang="en-US" altLang="zh-CN" i="0" baseline="0" dirty="0" smtClean="0"/>
              <a:t> </a:t>
            </a:r>
            <a:r>
              <a:rPr lang="zh-CN" altLang="en-US" i="0" baseline="0" dirty="0" smtClean="0"/>
              <a:t>视口对角线的一半，</a:t>
            </a:r>
            <a:r>
              <a:rPr lang="en-US" altLang="zh-CN" i="0" baseline="0" dirty="0" err="1" smtClean="0"/>
              <a:t>dist</a:t>
            </a:r>
            <a:r>
              <a:rPr lang="zh-CN" altLang="en-US" i="0" baseline="0" dirty="0" smtClean="0"/>
              <a:t>从视口中心到</a:t>
            </a:r>
            <a:r>
              <a:rPr lang="en-US" altLang="zh-CN" i="0" baseline="0" dirty="0" smtClean="0"/>
              <a:t>AABB(n)</a:t>
            </a:r>
            <a:r>
              <a:rPr lang="zh-CN" altLang="en-US" i="0" baseline="0" dirty="0" smtClean="0"/>
              <a:t>到视口投影的距离，第一个参数试图捕获视口周边的视觉敏锐性。第二个参数是递减函数，测量节点的投影位置的变化率。其主要思想是当对象明显运动时，我们具有降低的视敏度。</a:t>
            </a:r>
            <a:r>
              <a:rPr lang="en-US" altLang="zh-CN" sz="1200" b="0" i="1" kern="1200" dirty="0" smtClean="0">
                <a:solidFill>
                  <a:schemeClr val="tx1"/>
                </a:solidFill>
                <a:effectLst/>
                <a:latin typeface="+mn-lt"/>
                <a:ea typeface="+mn-ea"/>
                <a:cs typeface="+mn-cs"/>
              </a:rPr>
              <a:t>C n</a:t>
            </a:r>
            <a:r>
              <a:rPr lang="en-US" altLang="zh-CN" dirty="0" smtClean="0"/>
              <a:t> </a:t>
            </a:r>
            <a:r>
              <a:rPr lang="zh-CN" altLang="en-US" dirty="0" smtClean="0"/>
              <a:t>指节点包围盒的投影中心。第三个参数考虑了遮挡。为了效率问题，使用来自上一帧遮挡查询的信息。</a:t>
            </a:r>
            <a:endParaRPr lang="en-US" altLang="zh-CN" dirty="0" smtClean="0"/>
          </a:p>
          <a:p>
            <a:r>
              <a:rPr lang="zh-CN" altLang="en-US" dirty="0" smtClean="0"/>
              <a:t>如何证明视觉贡献是单调的，基本贡献单调，其他参数影响不大，动态视觉贡献是单调的， 成本</a:t>
            </a:r>
            <a:r>
              <a:rPr lang="en-US" altLang="zh-CN" dirty="0" smtClean="0"/>
              <a:t>cost</a:t>
            </a:r>
            <a:r>
              <a:rPr lang="zh-CN" altLang="en-US" dirty="0" smtClean="0"/>
              <a:t>在构建过程中就是单调的。</a:t>
            </a:r>
            <a:br>
              <a:rPr lang="en-US" altLang="zh-CN" dirty="0" smtClean="0"/>
            </a:br>
            <a:endParaRPr lang="zh-CN" altLang="en-US" i="0" dirty="0" smtClean="0"/>
          </a:p>
          <a:p>
            <a:endParaRPr lang="zh-CN" altLang="en-US" i="0"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Kd</a:t>
            </a:r>
            <a:r>
              <a:rPr lang="zh-CN" altLang="en-US" dirty="0" smtClean="0"/>
              <a:t>树创建原则，划分后兄弟节点三角形个数大致相同，</a:t>
            </a:r>
            <a:r>
              <a:rPr lang="en-US" altLang="zh-CN" dirty="0" err="1" smtClean="0"/>
              <a:t>kd</a:t>
            </a:r>
            <a:r>
              <a:rPr lang="zh-CN" altLang="en-US" dirty="0" smtClean="0"/>
              <a:t>树创建后，所有叶子节点包含它们最终的几何。</a:t>
            </a:r>
            <a:endParaRPr lang="en-US" altLang="zh-CN" dirty="0" smtClean="0"/>
          </a:p>
          <a:p>
            <a:r>
              <a:rPr lang="en-US" altLang="zh-CN" dirty="0" smtClean="0"/>
              <a:t>SP-layer</a:t>
            </a:r>
            <a:r>
              <a:rPr lang="zh-CN" altLang="en-US" dirty="0" smtClean="0"/>
              <a:t>自下而上的简化</a:t>
            </a:r>
            <a:endParaRPr lang="en-US" altLang="zh-CN" dirty="0" smtClean="0"/>
          </a:p>
          <a:p>
            <a:r>
              <a:rPr lang="en-US" altLang="zh-CN" dirty="0" smtClean="0"/>
              <a:t>RI-layer</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可见性剔除，节点用相邻叶子节点扩大一层，围绕其中心从</a:t>
            </a:r>
            <a:r>
              <a:rPr lang="en-US" altLang="zh-CN" dirty="0" smtClean="0"/>
              <a:t>320</a:t>
            </a:r>
            <a:r>
              <a:rPr lang="zh-CN" altLang="en-US" dirty="0" smtClean="0"/>
              <a:t>个方向渲染。没有出现在任何渲染中的三角形被标记为不可见。</a:t>
            </a:r>
            <a:endParaRPr lang="en-US" altLang="zh-CN" dirty="0" smtClean="0"/>
          </a:p>
          <a:p>
            <a:r>
              <a:rPr lang="en-US" altLang="zh-CN" dirty="0" smtClean="0"/>
              <a:t>2.</a:t>
            </a:r>
            <a:r>
              <a:rPr lang="zh-CN" altLang="en-US" dirty="0" smtClean="0"/>
              <a:t>复杂性检测，判断节点中三角形个数是否小于</a:t>
            </a:r>
            <a:r>
              <a:rPr lang="en-US" altLang="zh-CN" dirty="0" smtClean="0"/>
              <a:t>50k</a:t>
            </a:r>
            <a:endParaRPr lang="en-US" altLang="zh-CN" dirty="0" smtClean="0"/>
          </a:p>
          <a:p>
            <a:r>
              <a:rPr lang="en-US" altLang="zh-CN" dirty="0" smtClean="0"/>
              <a:t>3.</a:t>
            </a:r>
            <a:r>
              <a:rPr lang="zh-CN" altLang="en-US" dirty="0" smtClean="0"/>
              <a:t>节点体素化，每个节点的包围盒在所有方向扩大</a:t>
            </a:r>
            <a:r>
              <a:rPr lang="en-US" altLang="zh-CN" dirty="0" smtClean="0"/>
              <a:t>5%</a:t>
            </a:r>
            <a:r>
              <a:rPr lang="zh-CN" altLang="en-US" dirty="0" smtClean="0"/>
              <a:t>以避免节点之间的裂缝。最大方向体素个数</a:t>
            </a:r>
            <a:r>
              <a:rPr lang="en-US" altLang="zh-CN" dirty="0" smtClean="0"/>
              <a:t>200</a:t>
            </a:r>
            <a:endParaRPr lang="en-US" altLang="zh-CN" dirty="0" smtClean="0"/>
          </a:p>
          <a:p>
            <a:r>
              <a:rPr lang="en-US" altLang="zh-CN" dirty="0" smtClean="0"/>
              <a:t>4.</a:t>
            </a:r>
            <a:r>
              <a:rPr lang="zh-CN" altLang="en-US" dirty="0" smtClean="0"/>
              <a:t>表面简化，对于每一个体素</a:t>
            </a:r>
            <a:r>
              <a:rPr lang="en-US" altLang="zh-CN" dirty="0" smtClean="0"/>
              <a:t>v</a:t>
            </a:r>
            <a:r>
              <a:rPr lang="zh-CN" altLang="en-US" dirty="0" smtClean="0"/>
              <a:t>，分类</a:t>
            </a:r>
            <a:r>
              <a:rPr lang="en-US" altLang="zh-CN" dirty="0" smtClean="0"/>
              <a:t>v</a:t>
            </a:r>
            <a:r>
              <a:rPr lang="zh-CN" altLang="en-US" dirty="0" smtClean="0"/>
              <a:t>中初始模型的所有节点。体素的标签根据对象索引和他们法线向量的方向指定，三角形中两个或三个节点的标签相同就认为悬挂或删除。所有具有相同标签的顶点折叠到它们的质心，编程他们的代表节点。</a:t>
            </a:r>
            <a:endParaRPr lang="en-US" altLang="zh-CN" dirty="0" smtClean="0"/>
          </a:p>
          <a:p>
            <a:r>
              <a:rPr lang="en-US" altLang="zh-CN" dirty="0" smtClean="0"/>
              <a:t>5. </a:t>
            </a:r>
            <a:r>
              <a:rPr lang="zh-CN" altLang="en-US" dirty="0" smtClean="0"/>
              <a:t>剪切，将包围盒内的节点剪切。</a:t>
            </a:r>
            <a:endParaRPr lang="en-US" altLang="zh-CN" dirty="0" smtClean="0"/>
          </a:p>
          <a:p>
            <a:r>
              <a:rPr lang="en-US" altLang="zh-CN" dirty="0" smtClean="0"/>
              <a:t>6.</a:t>
            </a:r>
            <a:r>
              <a:rPr lang="en-US" altLang="zh-CN" baseline="0" dirty="0" smtClean="0"/>
              <a:t> </a:t>
            </a:r>
            <a:r>
              <a:rPr lang="zh-CN" altLang="en-US" baseline="0" dirty="0" smtClean="0"/>
              <a:t>成本计算。检验单调性，</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每个方向的替身节点存储颜色、深度和法向信息，相邻节点也被渲染来完善替身信息。</a:t>
            </a:r>
            <a:endParaRPr lang="en-US" altLang="zh-CN" dirty="0" smtClean="0"/>
          </a:p>
          <a:p>
            <a:r>
              <a:rPr lang="zh-CN" altLang="en-US" dirty="0" smtClean="0"/>
              <a:t>如何区分不同对象，对每个三角形根据所属对象分配一个整数标识符。</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可视化算法基于动态约束前端，前端</a:t>
            </a:r>
            <a:r>
              <a:rPr lang="en-US" altLang="zh-CN" dirty="0" err="1" smtClean="0"/>
              <a:t>Fk</a:t>
            </a:r>
            <a:r>
              <a:rPr lang="zh-CN" altLang="en-US" dirty="0" smtClean="0"/>
              <a:t>是第</a:t>
            </a:r>
            <a:r>
              <a:rPr lang="en-US" altLang="zh-CN" dirty="0" smtClean="0"/>
              <a:t>k</a:t>
            </a:r>
            <a:r>
              <a:rPr lang="zh-CN" altLang="en-US" dirty="0" smtClean="0"/>
              <a:t>帧需要渲染的</a:t>
            </a:r>
            <a:r>
              <a:rPr lang="en-US" altLang="zh-CN" dirty="0" smtClean="0"/>
              <a:t>HMT</a:t>
            </a:r>
            <a:r>
              <a:rPr lang="zh-CN" altLang="en-US" dirty="0" smtClean="0"/>
              <a:t>节点列表以及包围盒中心的设备坐标，前端还包含在当前视锥之外的上层树表示的区域，来支持当相机快速移动时的有效更新。</a:t>
            </a:r>
            <a:endParaRPr lang="en-US" altLang="zh-CN" dirty="0" smtClean="0"/>
          </a:p>
          <a:p>
            <a:r>
              <a:rPr lang="zh-CN" altLang="en-US" dirty="0" smtClean="0"/>
              <a:t>前端结构是基于</a:t>
            </a:r>
            <a:r>
              <a:rPr lang="en-US" altLang="zh-CN" dirty="0" smtClean="0"/>
              <a:t>CPU</a:t>
            </a:r>
            <a:r>
              <a:rPr lang="zh-CN" altLang="en-US" dirty="0" smtClean="0"/>
              <a:t>的，但是当需要时，前端节点以</a:t>
            </a:r>
            <a:r>
              <a:rPr lang="en-US" altLang="zh-CN" dirty="0" smtClean="0"/>
              <a:t>Vertex</a:t>
            </a:r>
            <a:r>
              <a:rPr lang="en-US" altLang="zh-CN" baseline="0" dirty="0" smtClean="0"/>
              <a:t> Buffer Objects</a:t>
            </a:r>
            <a:r>
              <a:rPr lang="zh-CN" altLang="en-US" baseline="0" dirty="0" smtClean="0"/>
              <a:t>形式缓存在</a:t>
            </a:r>
            <a:r>
              <a:rPr lang="en-US" altLang="zh-CN" baseline="0" dirty="0" smtClean="0"/>
              <a:t>GPU</a:t>
            </a:r>
            <a:r>
              <a:rPr lang="zh-CN" altLang="en-US" baseline="0" dirty="0" smtClean="0"/>
              <a:t>中。</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计算折叠候选项并折叠。折叠候选项是</a:t>
            </a:r>
            <a:r>
              <a:rPr lang="en-US" altLang="zh-CN" dirty="0" err="1" smtClean="0"/>
              <a:t>Fk</a:t>
            </a:r>
            <a:r>
              <a:rPr lang="zh-CN" altLang="en-US" dirty="0" smtClean="0"/>
              <a:t>中的一对兄弟节点，其中至少一个是可见的。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en-US" dirty="0" smtClean="0"/>
              <a:t>计算折叠候选项并折叠。折叠候选项是</a:t>
            </a:r>
            <a:r>
              <a:rPr lang="en-US" altLang="zh-CN" dirty="0" err="1" smtClean="0"/>
              <a:t>Fk</a:t>
            </a:r>
            <a:r>
              <a:rPr lang="zh-CN" altLang="en-US" dirty="0" smtClean="0"/>
              <a:t>中的一对兄弟节点，其中至少一个是可见的。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对于大型模型，本文方法能够在保证帧率的情况下满足上述要求， 在保留</a:t>
            </a:r>
            <a:r>
              <a:rPr lang="en-US" altLang="zh-CN" dirty="0" smtClean="0"/>
              <a:t>CAD</a:t>
            </a:r>
            <a:r>
              <a:rPr lang="zh-CN" altLang="en-US" dirty="0" smtClean="0"/>
              <a:t>层次结构和对象身份同时允许简单交互的解决方案，本文贡献如下：</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第一个基于多边形</a:t>
            </a:r>
            <a:r>
              <a:rPr lang="zh-CN" altLang="en-US" baseline="0" dirty="0" smtClean="0"/>
              <a:t> 接着三个 </a:t>
            </a:r>
            <a:r>
              <a:rPr lang="en-US" altLang="zh-CN" baseline="0" dirty="0" smtClean="0"/>
              <a:t>ORI</a:t>
            </a:r>
            <a:r>
              <a:rPr lang="zh-CN" altLang="en-US" baseline="0" dirty="0" smtClean="0"/>
              <a:t>渲染算法。第五个是第一个视口中参考模型的重复，第六个</a:t>
            </a:r>
            <a:r>
              <a:rPr lang="en-US" altLang="zh-CN" baseline="0" dirty="0" smtClean="0"/>
              <a:t>FV</a:t>
            </a:r>
            <a:r>
              <a:rPr lang="zh-CN" altLang="en-US" baseline="0" dirty="0" smtClean="0"/>
              <a:t>方法</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最后三列是该层节点的最小、平均和最大三角形个数。</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8 </a:t>
            </a:r>
            <a:r>
              <a:rPr lang="zh-CN" altLang="en-US" dirty="0" smtClean="0"/>
              <a:t>是船的每帧所需渲染时间，图</a:t>
            </a:r>
            <a:r>
              <a:rPr lang="en-US" altLang="zh-CN" dirty="0" smtClean="0"/>
              <a:t>9</a:t>
            </a:r>
            <a:r>
              <a:rPr lang="zh-CN" altLang="en-US" dirty="0" smtClean="0"/>
              <a:t>渲染前端所需计算成本，图</a:t>
            </a:r>
            <a:r>
              <a:rPr lang="en-US" altLang="zh-CN" dirty="0" smtClean="0"/>
              <a:t>10</a:t>
            </a:r>
            <a:r>
              <a:rPr lang="zh-CN" altLang="en-US" dirty="0" smtClean="0"/>
              <a:t>是每一帧中前端的大小，即节点个数。蓝色总节点</a:t>
            </a:r>
            <a:r>
              <a:rPr lang="zh-CN" altLang="en-US" baseline="0" dirty="0" smtClean="0"/>
              <a:t> 红色可见 绿色被视锥剔除的节点 蓝色呗遮挡测试梯度的节点，总节点个数一般小于</a:t>
            </a:r>
            <a:r>
              <a:rPr lang="en-US" altLang="zh-CN" baseline="0" dirty="0" smtClean="0"/>
              <a:t>120</a:t>
            </a:r>
            <a:r>
              <a:rPr lang="zh-CN" altLang="en-US" baseline="0" dirty="0" smtClean="0"/>
              <a:t>，下图指的是每帧中</a:t>
            </a:r>
            <a:r>
              <a:rPr lang="en-US" altLang="zh-CN" baseline="0" dirty="0" smtClean="0"/>
              <a:t>GPU</a:t>
            </a:r>
            <a:r>
              <a:rPr lang="zh-CN" altLang="en-US" baseline="0" dirty="0" smtClean="0"/>
              <a:t>缓存中跟新的节点个数。蓝色是由于</a:t>
            </a:r>
            <a:r>
              <a:rPr lang="en-US" altLang="zh-CN" baseline="0" dirty="0" smtClean="0"/>
              <a:t>split or collapse</a:t>
            </a:r>
            <a:r>
              <a:rPr lang="zh-CN" altLang="en-US" baseline="0" dirty="0" smtClean="0"/>
              <a:t>上传的节点 绿色是由于可见性下载的节点，比较独立的急剧变化是因为可见性突然变化。</a:t>
            </a:r>
            <a:endParaRPr lang="en-US" altLang="zh-CN" baseline="0" dirty="0" smtClean="0"/>
          </a:p>
          <a:p>
            <a:r>
              <a:rPr lang="zh-CN" altLang="en-US" baseline="0" dirty="0" smtClean="0"/>
              <a:t>图</a:t>
            </a:r>
            <a:r>
              <a:rPr lang="en-US" altLang="zh-CN" baseline="0" dirty="0" smtClean="0"/>
              <a:t>14 </a:t>
            </a:r>
            <a:r>
              <a:rPr lang="zh-CN" altLang="en-US" baseline="0" dirty="0" smtClean="0"/>
              <a:t>是 飞机每帧所需渲染时间  图</a:t>
            </a:r>
            <a:r>
              <a:rPr lang="en-US" altLang="zh-CN" baseline="0" dirty="0" smtClean="0"/>
              <a:t>15</a:t>
            </a:r>
            <a:r>
              <a:rPr lang="zh-CN" altLang="en-US" baseline="0" dirty="0" smtClean="0"/>
              <a:t>是飞机每帧前端大小。</a:t>
            </a:r>
            <a:endParaRPr lang="en-US" altLang="zh-CN"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11 </a:t>
            </a:r>
            <a:r>
              <a:rPr lang="zh-CN" altLang="en-US" dirty="0" smtClean="0"/>
              <a:t>蓝色由于</a:t>
            </a:r>
            <a:r>
              <a:rPr lang="en-US" altLang="zh-CN" dirty="0" smtClean="0"/>
              <a:t>split</a:t>
            </a:r>
            <a:r>
              <a:rPr lang="zh-CN" altLang="en-US" dirty="0" smtClean="0"/>
              <a:t>增加的视觉贡献，红色由于</a:t>
            </a:r>
            <a:r>
              <a:rPr lang="en-US" altLang="zh-CN" dirty="0" smtClean="0"/>
              <a:t>collapse</a:t>
            </a:r>
            <a:r>
              <a:rPr lang="zh-CN" altLang="en-US" dirty="0" smtClean="0"/>
              <a:t>减少的视觉贡献。增加占主导地位。</a:t>
            </a:r>
            <a:endParaRPr lang="en-US" altLang="zh-CN" dirty="0" smtClean="0"/>
          </a:p>
          <a:p>
            <a:r>
              <a:rPr lang="zh-CN" altLang="en-US" dirty="0" smtClean="0"/>
              <a:t>图</a:t>
            </a:r>
            <a:r>
              <a:rPr lang="en-US" altLang="zh-CN" dirty="0" smtClean="0"/>
              <a:t>12 </a:t>
            </a:r>
            <a:r>
              <a:rPr lang="zh-CN" altLang="en-US" dirty="0" smtClean="0"/>
              <a:t>每帧中出现的</a:t>
            </a:r>
            <a:r>
              <a:rPr lang="en-US" altLang="zh-CN" dirty="0" smtClean="0"/>
              <a:t>RI-layer</a:t>
            </a:r>
            <a:r>
              <a:rPr lang="zh-CN" altLang="en-US" dirty="0" smtClean="0"/>
              <a:t>中节点的最大</a:t>
            </a:r>
            <a:r>
              <a:rPr lang="zh-CN" altLang="en-US" baseline="0" dirty="0" smtClean="0"/>
              <a:t> 蓝色 最小 红色和平均 绿色 节点大小。</a:t>
            </a:r>
            <a:endParaRPr lang="en-US" altLang="zh-CN" baseline="0" dirty="0" smtClean="0"/>
          </a:p>
          <a:p>
            <a:r>
              <a:rPr lang="zh-CN" altLang="en-US" baseline="0" dirty="0" smtClean="0"/>
              <a:t>图</a:t>
            </a:r>
            <a:r>
              <a:rPr lang="en-US" altLang="zh-CN" baseline="0" dirty="0" smtClean="0"/>
              <a:t>13 </a:t>
            </a:r>
            <a:r>
              <a:rPr lang="zh-CN" altLang="en-US" baseline="0" dirty="0" smtClean="0"/>
              <a:t>两个不同算法沿着舰队测试场景的不同轨迹所需绘制时间。</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这里仅讨论一些与本文算法最相关的工作，比如场景模型在不同细节层次的场景数据结构的表示，以及交互可视化过程中，每帧中次优节点的计算和渲染 。</a:t>
            </a:r>
            <a:endParaRPr lang="en-US" altLang="zh-CN" dirty="0" smtClean="0"/>
          </a:p>
          <a:p>
            <a:r>
              <a:rPr lang="zh-CN" altLang="en-US" dirty="0" smtClean="0"/>
              <a:t>视图相关可视化算法是基于对象层次结构（多分辨率树）以及动态渲染前段来自适应可视化。</a:t>
            </a:r>
            <a:r>
              <a:rPr lang="en-US" altLang="zh-CN" dirty="0" smtClean="0"/>
              <a:t>ORIs</a:t>
            </a:r>
            <a:r>
              <a:rPr lang="zh-CN" altLang="en-US" dirty="0" smtClean="0"/>
              <a:t>基于图像的多分辨率树表示，在树中的每一层中采用具有可信替身的节点来表示多分辨率城市场景。渲染算法组合可信映射和投影纹理映射，使用部分预计算的可信替身，</a:t>
            </a:r>
            <a:endParaRPr lang="en-US" altLang="zh-CN" dirty="0" smtClean="0"/>
          </a:p>
          <a:p>
            <a:r>
              <a:rPr lang="zh-CN" altLang="en-US" dirty="0" smtClean="0"/>
              <a:t>本文方法和</a:t>
            </a:r>
            <a:r>
              <a:rPr lang="en-US" altLang="zh-CN" dirty="0" smtClean="0"/>
              <a:t>ORIs</a:t>
            </a:r>
            <a:r>
              <a:rPr lang="zh-CN" altLang="en-US" dirty="0" smtClean="0"/>
              <a:t>方法相关，在</a:t>
            </a:r>
            <a:r>
              <a:rPr lang="en-US" altLang="zh-CN" dirty="0" smtClean="0"/>
              <a:t>RI-layer</a:t>
            </a:r>
            <a:r>
              <a:rPr lang="zh-CN" altLang="en-US" dirty="0" smtClean="0"/>
              <a:t>采用</a:t>
            </a:r>
            <a:r>
              <a:rPr lang="en-US" altLang="zh-CN" dirty="0" smtClean="0"/>
              <a:t>ORIs</a:t>
            </a:r>
            <a:r>
              <a:rPr lang="zh-CN" altLang="en-US" dirty="0" smtClean="0"/>
              <a:t>技术，但是在优化框架中，除了</a:t>
            </a:r>
            <a:r>
              <a:rPr lang="en-US" altLang="zh-CN" dirty="0" smtClean="0"/>
              <a:t>benefit</a:t>
            </a:r>
            <a:r>
              <a:rPr lang="en-US" altLang="zh-CN" baseline="0" dirty="0" smtClean="0"/>
              <a:t> function</a:t>
            </a:r>
            <a:r>
              <a:rPr lang="zh-CN" altLang="en-US" baseline="0" dirty="0" smtClean="0"/>
              <a:t>还考虑了</a:t>
            </a:r>
            <a:r>
              <a:rPr lang="en-US" altLang="zh-CN" baseline="0" dirty="0" smtClean="0"/>
              <a:t>cost function</a:t>
            </a:r>
            <a:r>
              <a:rPr lang="zh-CN" altLang="en-US" baseline="0" dirty="0" smtClean="0"/>
              <a:t>来提高性能</a:t>
            </a:r>
            <a:r>
              <a:rPr lang="en-US" altLang="zh-CN" baseline="0" dirty="0" smtClean="0"/>
              <a:t>.</a:t>
            </a:r>
            <a:endParaRPr lang="en-US" altLang="zh-CN" baseline="0"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Funkhouser</a:t>
            </a:r>
            <a:r>
              <a:rPr lang="zh-CN" altLang="en-US" dirty="0" smtClean="0"/>
              <a:t>方法具有开创性，适用于中等复杂程度的场景。</a:t>
            </a:r>
            <a:r>
              <a:rPr lang="en-US" altLang="zh-CN" dirty="0" smtClean="0"/>
              <a:t>HMT</a:t>
            </a:r>
            <a:r>
              <a:rPr lang="zh-CN" altLang="en-US" dirty="0" smtClean="0"/>
              <a:t>表示 标准简化算法 </a:t>
            </a:r>
            <a:r>
              <a:rPr lang="en-US" altLang="zh-CN" dirty="0" smtClean="0"/>
              <a:t>cost benefit</a:t>
            </a:r>
            <a:r>
              <a:rPr lang="en-US" altLang="zh-CN" baseline="0" dirty="0" smtClean="0"/>
              <a:t> greedy front update algorithm.</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smtClean="0"/>
              <a:t>以前方法缺陷在于不能区分组成场景的不同对象。</a:t>
            </a:r>
            <a:r>
              <a:rPr lang="zh-CN" altLang="en-US" dirty="0" smtClean="0"/>
              <a:t>以前算法中，前端更新主要基于合适的</a:t>
            </a:r>
            <a:r>
              <a:rPr lang="en-US" altLang="zh-CN" dirty="0" smtClean="0"/>
              <a:t>benefit</a:t>
            </a:r>
            <a:r>
              <a:rPr lang="en-US" altLang="zh-CN" baseline="0" dirty="0" smtClean="0"/>
              <a:t> function</a:t>
            </a:r>
            <a:r>
              <a:rPr lang="zh-CN" altLang="en-US" baseline="0" dirty="0" smtClean="0"/>
              <a:t>，没有考虑帧计算和渲染时间。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介绍基于多分辨率树表示的渲染前端算法一些属性。</a:t>
            </a:r>
            <a:endParaRPr lang="en-US" altLang="zh-CN" dirty="0" smtClean="0"/>
          </a:p>
          <a:p>
            <a:r>
              <a:rPr lang="zh-CN" altLang="en-US" dirty="0" smtClean="0"/>
              <a:t>支持视图相关渲染的多分辨率几何模型</a:t>
            </a:r>
            <a:r>
              <a:rPr lang="zh-CN" altLang="en-US" sz="1200" b="0" i="0" kern="1200" dirty="0" smtClean="0">
                <a:solidFill>
                  <a:schemeClr val="tx1"/>
                </a:solidFill>
                <a:effectLst/>
                <a:latin typeface="+mn-lt"/>
                <a:ea typeface="+mn-ea"/>
                <a:cs typeface="+mn-cs"/>
              </a:rPr>
              <a:t>必须对紧凑数据结构中的简化或粗化过程执行的步骤进行编码，从中可以有效地提取虚拟连续的可变分辨率模型集</a:t>
            </a:r>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视觉贡献一般定义为与节点</a:t>
            </a:r>
            <a:r>
              <a:rPr lang="en-US" altLang="zh-CN" dirty="0" smtClean="0"/>
              <a:t>n</a:t>
            </a:r>
            <a:r>
              <a:rPr lang="zh-CN" altLang="en-US" dirty="0" smtClean="0"/>
              <a:t>中几何信息以及视图相关的参数来确定的经验函数。</a:t>
            </a:r>
            <a:endParaRPr lang="en-US" altLang="zh-CN" dirty="0" smtClean="0"/>
          </a:p>
          <a:p>
            <a:r>
              <a:rPr lang="zh-CN" altLang="en-US" dirty="0" smtClean="0"/>
              <a:t>任何前端分割多分辨率树，任何前端都是场景不同部分不同分辨率的一种表示。</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Fc</a:t>
            </a:r>
            <a:r>
              <a:rPr lang="en-US" altLang="zh-CN" baseline="0" dirty="0" smtClean="0"/>
              <a:t> </a:t>
            </a:r>
            <a:r>
              <a:rPr lang="zh-CN" altLang="en-US" dirty="0" smtClean="0"/>
              <a:t>在每一帧中，新前端一般是在</a:t>
            </a:r>
            <a:r>
              <a:rPr lang="en-US" altLang="zh-CN" dirty="0" smtClean="0"/>
              <a:t>CPU</a:t>
            </a:r>
            <a:r>
              <a:rPr lang="zh-CN" altLang="en-US" dirty="0" smtClean="0"/>
              <a:t>中计算，并送到</a:t>
            </a:r>
            <a:r>
              <a:rPr lang="en-US" altLang="zh-CN" dirty="0" smtClean="0"/>
              <a:t>GPU</a:t>
            </a:r>
            <a:r>
              <a:rPr lang="zh-CN" altLang="en-US" dirty="0" smtClean="0"/>
              <a:t>中进行渲染，但是避免传递已经在</a:t>
            </a:r>
            <a:r>
              <a:rPr lang="en-US" altLang="zh-CN" dirty="0" smtClean="0"/>
              <a:t>GPU</a:t>
            </a:r>
            <a:r>
              <a:rPr lang="zh-CN" altLang="en-US" dirty="0" smtClean="0"/>
              <a:t>中的信息，一般不考虑帧渲染时间。</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为了能够使用带约束的前端，多分辨率树</a:t>
            </a:r>
            <a:r>
              <a:rPr lang="en-US" altLang="zh-CN" dirty="0" smtClean="0"/>
              <a:t>benefit</a:t>
            </a:r>
            <a:r>
              <a:rPr lang="zh-CN" altLang="en-US" dirty="0" smtClean="0"/>
              <a:t>必须是代价单调的。</a:t>
            </a:r>
            <a:endParaRPr lang="zh-CN" altLang="en-US" dirty="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 </a:t>
            </a:r>
            <a:r>
              <a:rPr lang="zh-CN" altLang="en-US" dirty="0" smtClean="0"/>
              <a:t>当相机突然移动，</a:t>
            </a:r>
            <a:r>
              <a:rPr lang="en-US" altLang="zh-CN" dirty="0" err="1" smtClean="0"/>
              <a:t>Fv</a:t>
            </a:r>
            <a:r>
              <a:rPr lang="zh-CN" altLang="en-US" dirty="0" smtClean="0"/>
              <a:t>计算与其他相同，自上而下，从根节点开始选择前端所需节点。对于</a:t>
            </a:r>
            <a:r>
              <a:rPr lang="en-US" altLang="zh-CN" dirty="0" smtClean="0"/>
              <a:t>Fc</a:t>
            </a:r>
            <a:r>
              <a:rPr lang="zh-CN" altLang="en-US" dirty="0" smtClean="0"/>
              <a:t>需要大量的前端更新操作，因此需要</a:t>
            </a:r>
            <a:r>
              <a:rPr lang="zh-CN" altLang="en-US" baseline="0" dirty="0" smtClean="0"/>
              <a:t> 懒更新</a:t>
            </a:r>
            <a:r>
              <a:rPr lang="en-US" altLang="zh-CN" baseline="0" dirty="0" smtClean="0"/>
              <a:t>.</a:t>
            </a:r>
            <a:endParaRPr lang="en-US" altLang="zh-CN" baseline="0" dirty="0" smtClean="0"/>
          </a:p>
          <a:p>
            <a:r>
              <a:rPr lang="en-US" altLang="zh-CN" dirty="0" smtClean="0"/>
              <a:t>3.</a:t>
            </a:r>
            <a:r>
              <a:rPr lang="en-US" altLang="zh-CN" baseline="0" dirty="0" smtClean="0"/>
              <a:t> Fc</a:t>
            </a:r>
            <a:r>
              <a:rPr lang="zh-CN" altLang="en-US" baseline="0" dirty="0" smtClean="0"/>
              <a:t>需要保存场景的完整表示，来执行增量更新，即使这些新节点不被遮挡或进入新视锥。</a:t>
            </a:r>
            <a:endParaRPr lang="en-US" altLang="zh-CN" dirty="0" smtClean="0"/>
          </a:p>
        </p:txBody>
      </p:sp>
      <p:sp>
        <p:nvSpPr>
          <p:cNvPr id="4" name="灯片编号占位符 3"/>
          <p:cNvSpPr>
            <a:spLocks noGrp="1"/>
          </p:cNvSpPr>
          <p:nvPr>
            <p:ph type="sldNum" sz="quarter" idx="10"/>
          </p:nvPr>
        </p:nvSpPr>
        <p:spPr/>
        <p:txBody>
          <a:bodyPr/>
          <a:lstStyle/>
          <a:p>
            <a:fld id="{B4EB5C22-5EA2-409A-BD43-DC5B68006D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hasCustomPrompt="1"/>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4" name="Text Placeholder 3"/>
          <p:cNvSpPr>
            <a:spLocks noGrp="1"/>
          </p:cNvSpPr>
          <p:nvPr>
            <p:ph type="body" sz="half" idx="2" hasCustomPrompt="1"/>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hasCustomPrompt="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8" name="Text Placeholder 3"/>
          <p:cNvSpPr>
            <a:spLocks noGrp="1"/>
          </p:cNvSpPr>
          <p:nvPr>
            <p:ph type="body" sz="half" idx="15" hasCustomPrompt="1"/>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9" name="Text Placeholder 4"/>
          <p:cNvSpPr>
            <a:spLocks noGrp="1"/>
          </p:cNvSpPr>
          <p:nvPr>
            <p:ph type="body" sz="quarter" idx="3" hasCustomPrompt="1"/>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 name="Text Placeholder 3"/>
          <p:cNvSpPr>
            <a:spLocks noGrp="1"/>
          </p:cNvSpPr>
          <p:nvPr>
            <p:ph type="body" sz="half" idx="16" hasCustomPrompt="1"/>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1" name="Text Placeholder 4"/>
          <p:cNvSpPr>
            <a:spLocks noGrp="1"/>
          </p:cNvSpPr>
          <p:nvPr>
            <p:ph type="body" sz="quarter" idx="13" hasCustomPrompt="1"/>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2" name="Text Placeholder 3"/>
          <p:cNvSpPr>
            <a:spLocks noGrp="1"/>
          </p:cNvSpPr>
          <p:nvPr>
            <p:ph type="body" sz="half" idx="17" hasCustomPrompt="1"/>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hasCustomPrompt="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hasCustomPrompt="1"/>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22" name="Text Placeholder 4"/>
          <p:cNvSpPr>
            <a:spLocks noGrp="1"/>
          </p:cNvSpPr>
          <p:nvPr>
            <p:ph type="body" sz="quarter" idx="3" hasCustomPrompt="1"/>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hasCustomPrompt="1"/>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25" name="Text Placeholder 4"/>
          <p:cNvSpPr>
            <a:spLocks noGrp="1"/>
          </p:cNvSpPr>
          <p:nvPr>
            <p:ph type="body" sz="quarter" idx="13" hasCustomPrompt="1"/>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hasCustomPrompt="1"/>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hasCustomPrompt="1"/>
          </p:nvPr>
        </p:nvSpPr>
        <p:spPr>
          <a:xfrm>
            <a:off x="913775" y="2367093"/>
            <a:ext cx="10364452" cy="342410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hasCustomPrompt="1"/>
          </p:nvPr>
        </p:nvSpPr>
        <p:spPr>
          <a:xfrm>
            <a:off x="913775" y="609601"/>
            <a:ext cx="7658724" cy="518159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398082"/>
            <a:ext cx="10364451" cy="681774"/>
          </a:xfrm>
        </p:spPr>
        <p:txBody>
          <a:bodyPr/>
          <a:lstStyle>
            <a:lvl1pPr>
              <a:defRPr cap="none" baseline="0">
                <a:solidFill>
                  <a:srgbClr val="C00000"/>
                </a:solidFill>
                <a:latin typeface="Times New Roman" panose="02020603050405020304" pitchFamily="18" charset="0"/>
                <a:ea typeface="宋体" panose="02010600030101010101" pitchFamily="2" charset="-122"/>
              </a:defRPr>
            </a:lvl1pPr>
          </a:lstStyle>
          <a:p>
            <a:r>
              <a:rPr lang="zh-CN" altLang="en-US" dirty="0"/>
              <a:t>单击此处编辑母版标题样式</a:t>
            </a:r>
            <a:endParaRPr lang="en-US" dirty="0"/>
          </a:p>
        </p:txBody>
      </p:sp>
      <p:sp>
        <p:nvSpPr>
          <p:cNvPr id="12" name="Content Placeholder 2"/>
          <p:cNvSpPr>
            <a:spLocks noGrp="1"/>
          </p:cNvSpPr>
          <p:nvPr>
            <p:ph sz="quarter" idx="13" hasCustomPrompt="1"/>
          </p:nvPr>
        </p:nvSpPr>
        <p:spPr>
          <a:xfrm>
            <a:off x="913774" y="1477938"/>
            <a:ext cx="10363826" cy="4313261"/>
          </a:xfrm>
        </p:spPr>
        <p:txBody>
          <a:bodyPr/>
          <a:lstStyle>
            <a:lvl1pPr marL="457200" indent="-457200">
              <a:buFont typeface="Wingdings" panose="05000000000000000000" pitchFamily="2" charset="2"/>
              <a:buChar char="p"/>
              <a:defRPr sz="2200" cap="none" baseline="0">
                <a:solidFill>
                  <a:schemeClr val="tx1"/>
                </a:solidFill>
                <a:latin typeface="Times New Roman" panose="02020603050405020304" pitchFamily="18" charset="0"/>
                <a:ea typeface="宋体" panose="02010600030101010101" pitchFamily="2" charset="-122"/>
              </a:defRPr>
            </a:lvl1pPr>
            <a:lvl2pPr marL="685800" indent="-228600">
              <a:buFont typeface="Wingdings" panose="05000000000000000000" pitchFamily="2" charset="2"/>
              <a:buChar char="Ø"/>
              <a:defRPr sz="2000" cap="none" baseline="0">
                <a:latin typeface="Times New Roman" panose="02020603050405020304" pitchFamily="18" charset="0"/>
                <a:ea typeface="宋体" panose="02010600030101010101" pitchFamily="2" charset="-122"/>
              </a:defRPr>
            </a:lvl2pPr>
            <a:lvl3pPr>
              <a:defRPr sz="1800" cap="none" baseline="0">
                <a:latin typeface="Times New Roman" panose="02020603050405020304" pitchFamily="18" charset="0"/>
                <a:ea typeface="宋体" panose="02010600030101010101" pitchFamily="2" charset="-122"/>
              </a:defRPr>
            </a:lvl3pPr>
            <a:lvl4pPr>
              <a:defRPr cap="none" baseline="0">
                <a:latin typeface="Times New Roman" panose="02020603050405020304" pitchFamily="18" charset="0"/>
                <a:ea typeface="宋体" panose="02010600030101010101" pitchFamily="2" charset="-122"/>
              </a:defRPr>
            </a:lvl4pPr>
            <a:lvl5pPr>
              <a:defRPr cap="none" baseline="0">
                <a:latin typeface="Times New Roman" panose="02020603050405020304" pitchFamily="18" charset="0"/>
                <a:ea typeface="宋体" panose="02010600030101010101" pitchFamily="2"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hasCustomPrompt="1"/>
          </p:nvPr>
        </p:nvSpPr>
        <p:spPr>
          <a:xfrm>
            <a:off x="913774" y="2367092"/>
            <a:ext cx="5106026" cy="342410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3" name="Content Placeholder 3"/>
          <p:cNvSpPr>
            <a:spLocks noGrp="1"/>
          </p:cNvSpPr>
          <p:nvPr>
            <p:ph sz="quarter" idx="14" hasCustomPrompt="1"/>
          </p:nvPr>
        </p:nvSpPr>
        <p:spPr>
          <a:xfrm>
            <a:off x="6172200" y="2367092"/>
            <a:ext cx="5105400" cy="342410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2" name="Content Placeholder 3"/>
          <p:cNvSpPr>
            <a:spLocks noGrp="1"/>
          </p:cNvSpPr>
          <p:nvPr>
            <p:ph sz="quarter" idx="13" hasCustomPrompt="1"/>
          </p:nvPr>
        </p:nvSpPr>
        <p:spPr>
          <a:xfrm>
            <a:off x="913774" y="3051012"/>
            <a:ext cx="5106027" cy="274018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3" name="Content Placeholder 5"/>
          <p:cNvSpPr>
            <a:spLocks noGrp="1"/>
          </p:cNvSpPr>
          <p:nvPr>
            <p:ph sz="quarter" idx="14" hasCustomPrompt="1"/>
          </p:nvPr>
        </p:nvSpPr>
        <p:spPr>
          <a:xfrm>
            <a:off x="6172200" y="3051012"/>
            <a:ext cx="5105401" cy="274018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hasCustomPrompt="1"/>
          </p:nvPr>
        </p:nvSpPr>
        <p:spPr>
          <a:xfrm>
            <a:off x="5078062" y="609600"/>
            <a:ext cx="6200163" cy="518159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E685B0-1230-414C-A4B2-09C5270722E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37186A-B303-4029-94DD-2B64EAF93B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AE685B0-1230-414C-A4B2-09C5270722E5}" type="datetimeFigureOut">
              <a:rPr lang="zh-CN" altLang="en-US" smtClean="0"/>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37186A-B303-4029-94DD-2B64EAF93B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mmc1.mp4" TargetMode="Externa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0643" y="1413999"/>
            <a:ext cx="8441816" cy="1596177"/>
          </a:xfrm>
        </p:spPr>
        <p:txBody>
          <a:bodyPr>
            <a:normAutofit/>
          </a:bodyPr>
          <a:lstStyle/>
          <a:p>
            <a:r>
              <a:rPr lang="en-US" altLang="zh-CN" sz="4800" cap="none" dirty="0" smtClean="0">
                <a:solidFill>
                  <a:srgbClr val="C00000"/>
                </a:solidFill>
                <a:latin typeface="Times New Roman" panose="02020603050405020304" pitchFamily="18" charset="0"/>
                <a:ea typeface="黑体" panose="02010609060101010101" pitchFamily="49" charset="-122"/>
              </a:rPr>
              <a:t>Interactive inspection of complex multi-object industrial assemblies</a:t>
            </a:r>
            <a:endParaRPr lang="zh-CN" altLang="en-US" sz="4800" cap="none" dirty="0">
              <a:solidFill>
                <a:srgbClr val="C00000"/>
              </a:solidFill>
              <a:latin typeface="Times New Roman" panose="02020603050405020304" pitchFamily="18" charset="0"/>
              <a:ea typeface="黑体" panose="02010609060101010101" pitchFamily="49" charset="-122"/>
            </a:endParaRPr>
          </a:p>
        </p:txBody>
      </p:sp>
      <p:sp>
        <p:nvSpPr>
          <p:cNvPr id="5" name="内容占位符 4"/>
          <p:cNvSpPr>
            <a:spLocks noGrp="1"/>
          </p:cNvSpPr>
          <p:nvPr>
            <p:ph sz="quarter" idx="13"/>
          </p:nvPr>
        </p:nvSpPr>
        <p:spPr>
          <a:xfrm>
            <a:off x="835742" y="4143928"/>
            <a:ext cx="10972798" cy="2438398"/>
          </a:xfrm>
        </p:spPr>
        <p:txBody>
          <a:bodyPr>
            <a:normAutofit/>
          </a:bodyPr>
          <a:lstStyle/>
          <a:p>
            <a:pPr marL="0" indent="0" algn="ctr">
              <a:buNone/>
            </a:pPr>
            <a:r>
              <a:rPr lang="en-US" altLang="zh-CN" sz="2400" cap="none" dirty="0">
                <a:latin typeface="Times New Roman" panose="02020603050405020304" pitchFamily="18" charset="0"/>
                <a:ea typeface="宋体" panose="02010600030101010101" pitchFamily="2" charset="-122"/>
              </a:rPr>
              <a:t>O. </a:t>
            </a:r>
            <a:r>
              <a:rPr lang="en-US" altLang="zh-CN" sz="2400" cap="none" dirty="0" err="1">
                <a:latin typeface="Times New Roman" panose="02020603050405020304" pitchFamily="18" charset="0"/>
                <a:ea typeface="宋体" panose="02010600030101010101" pitchFamily="2" charset="-122"/>
              </a:rPr>
              <a:t>Argudo</a:t>
            </a:r>
            <a:r>
              <a:rPr lang="en-US" altLang="zh-CN" sz="2400" cap="none" dirty="0">
                <a:latin typeface="Times New Roman" panose="02020603050405020304" pitchFamily="18" charset="0"/>
                <a:ea typeface="宋体" panose="02010600030101010101" pitchFamily="2" charset="-122"/>
              </a:rPr>
              <a:t>, I. </a:t>
            </a:r>
            <a:r>
              <a:rPr lang="en-US" altLang="zh-CN" sz="2400" cap="none" dirty="0" err="1">
                <a:latin typeface="Times New Roman" panose="02020603050405020304" pitchFamily="18" charset="0"/>
                <a:ea typeface="宋体" panose="02010600030101010101" pitchFamily="2" charset="-122"/>
              </a:rPr>
              <a:t>Besora</a:t>
            </a:r>
            <a:r>
              <a:rPr lang="en-US" altLang="zh-CN" sz="2400" cap="none" dirty="0">
                <a:latin typeface="Times New Roman" panose="02020603050405020304" pitchFamily="18" charset="0"/>
                <a:ea typeface="宋体" panose="02010600030101010101" pitchFamily="2" charset="-122"/>
              </a:rPr>
              <a:t>, P. Brunet ∗, C. </a:t>
            </a:r>
            <a:r>
              <a:rPr lang="en-US" altLang="zh-CN" sz="2400" cap="none" dirty="0" err="1">
                <a:latin typeface="Times New Roman" panose="02020603050405020304" pitchFamily="18" charset="0"/>
                <a:ea typeface="宋体" panose="02010600030101010101" pitchFamily="2" charset="-122"/>
              </a:rPr>
              <a:t>Creus</a:t>
            </a:r>
            <a:r>
              <a:rPr lang="en-US" altLang="zh-CN" sz="2400" cap="none" dirty="0">
                <a:latin typeface="Times New Roman" panose="02020603050405020304" pitchFamily="18" charset="0"/>
                <a:ea typeface="宋体" panose="02010600030101010101" pitchFamily="2" charset="-122"/>
              </a:rPr>
              <a:t>, P. </a:t>
            </a:r>
            <a:r>
              <a:rPr lang="en-US" altLang="zh-CN" sz="2400" cap="none" dirty="0" err="1">
                <a:latin typeface="Times New Roman" panose="02020603050405020304" pitchFamily="18" charset="0"/>
                <a:ea typeface="宋体" panose="02010600030101010101" pitchFamily="2" charset="-122"/>
              </a:rPr>
              <a:t>Hermosilla</a:t>
            </a:r>
            <a:r>
              <a:rPr lang="en-US" altLang="zh-CN" sz="2400" cap="none" dirty="0">
                <a:latin typeface="Times New Roman" panose="02020603050405020304" pitchFamily="18" charset="0"/>
                <a:ea typeface="宋体" panose="02010600030101010101" pitchFamily="2" charset="-122"/>
              </a:rPr>
              <a:t>, I. </a:t>
            </a:r>
            <a:r>
              <a:rPr lang="en-US" altLang="zh-CN" sz="2400" cap="none" dirty="0" err="1">
                <a:latin typeface="Times New Roman" panose="02020603050405020304" pitchFamily="18" charset="0"/>
                <a:ea typeface="宋体" panose="02010600030101010101" pitchFamily="2" charset="-122"/>
              </a:rPr>
              <a:t>Navazo</a:t>
            </a:r>
            <a:r>
              <a:rPr lang="en-US" altLang="zh-CN" sz="2400" cap="none" dirty="0">
                <a:latin typeface="Times New Roman" panose="02020603050405020304" pitchFamily="18" charset="0"/>
                <a:ea typeface="宋体" panose="02010600030101010101" pitchFamily="2" charset="-122"/>
              </a:rPr>
              <a:t>, À. </a:t>
            </a:r>
            <a:r>
              <a:rPr lang="en-US" altLang="zh-CN" sz="2400" cap="none" dirty="0" err="1">
                <a:latin typeface="Times New Roman" panose="02020603050405020304" pitchFamily="18" charset="0"/>
                <a:ea typeface="宋体" panose="02010600030101010101" pitchFamily="2" charset="-122"/>
              </a:rPr>
              <a:t>Vinacua</a:t>
            </a:r>
            <a:br>
              <a:rPr lang="en-US" altLang="zh-CN" sz="2400" cap="none" dirty="0">
                <a:latin typeface="Times New Roman" panose="02020603050405020304" pitchFamily="18" charset="0"/>
                <a:ea typeface="宋体" panose="02010600030101010101" pitchFamily="2" charset="-122"/>
              </a:rPr>
            </a:br>
            <a:r>
              <a:rPr lang="en-US" altLang="zh-CN" sz="2400" i="1" cap="none" dirty="0" err="1">
                <a:latin typeface="Times New Roman" panose="02020603050405020304" pitchFamily="18" charset="0"/>
                <a:ea typeface="宋体" panose="02010600030101010101" pitchFamily="2" charset="-122"/>
              </a:rPr>
              <a:t>ViRVIG</a:t>
            </a:r>
            <a:r>
              <a:rPr lang="en-US" altLang="zh-CN" sz="2400" i="1" cap="none" dirty="0">
                <a:latin typeface="Times New Roman" panose="02020603050405020304" pitchFamily="18" charset="0"/>
                <a:ea typeface="宋体" panose="02010600030101010101" pitchFamily="2" charset="-122"/>
              </a:rPr>
              <a:t> Research Group, Technical University of Catalonia, </a:t>
            </a:r>
            <a:r>
              <a:rPr lang="en-US" altLang="zh-CN" sz="2400" i="1" cap="none" dirty="0" smtClean="0">
                <a:latin typeface="Times New Roman" panose="02020603050405020304" pitchFamily="18" charset="0"/>
                <a:ea typeface="宋体" panose="02010600030101010101" pitchFamily="2" charset="-122"/>
              </a:rPr>
              <a:t>Spain</a:t>
            </a:r>
            <a:r>
              <a:rPr lang="en-US" altLang="zh-CN" sz="2400" cap="none" dirty="0" smtClean="0">
                <a:latin typeface="Times New Roman" panose="02020603050405020304" pitchFamily="18" charset="0"/>
                <a:ea typeface="宋体" panose="02010600030101010101" pitchFamily="2" charset="-122"/>
              </a:rPr>
              <a:t> </a:t>
            </a:r>
            <a:br>
              <a:rPr lang="en-US" altLang="zh-CN" sz="2400" cap="none" dirty="0">
                <a:latin typeface="Times New Roman" panose="02020603050405020304" pitchFamily="18" charset="0"/>
                <a:ea typeface="宋体" panose="02010600030101010101" pitchFamily="2" charset="-122"/>
              </a:rPr>
            </a:br>
            <a:r>
              <a:rPr lang="en-US" altLang="zh-CN" sz="2400" cap="none" dirty="0" err="1" smtClean="0">
                <a:latin typeface="Times New Roman" panose="02020603050405020304" pitchFamily="18" charset="0"/>
                <a:ea typeface="宋体" panose="02010600030101010101" pitchFamily="2" charset="-122"/>
              </a:rPr>
              <a:t>Reportor</a:t>
            </a:r>
            <a:r>
              <a:rPr lang="en-US" altLang="zh-CN" sz="2400" cap="none" dirty="0" smtClean="0">
                <a:latin typeface="Times New Roman" panose="02020603050405020304" pitchFamily="18" charset="0"/>
                <a:ea typeface="宋体" panose="02010600030101010101" pitchFamily="2" charset="-122"/>
              </a:rPr>
              <a:t>: </a:t>
            </a:r>
            <a:r>
              <a:rPr lang="en-US" altLang="zh-CN" sz="2400" cap="none" dirty="0" err="1" smtClean="0">
                <a:latin typeface="Times New Roman" panose="02020603050405020304" pitchFamily="18" charset="0"/>
                <a:ea typeface="宋体" panose="02010600030101010101" pitchFamily="2" charset="-122"/>
              </a:rPr>
              <a:t>Yanli</a:t>
            </a:r>
            <a:r>
              <a:rPr lang="en-US" altLang="zh-CN" sz="2400" cap="none" dirty="0" smtClean="0">
                <a:latin typeface="Times New Roman" panose="02020603050405020304" pitchFamily="18" charset="0"/>
                <a:ea typeface="宋体" panose="02010600030101010101" pitchFamily="2" charset="-122"/>
              </a:rPr>
              <a:t> Shao</a:t>
            </a:r>
            <a:endParaRPr lang="en-US" altLang="zh-CN" sz="2400" cap="none" dirty="0" smtClean="0">
              <a:latin typeface="Times New Roman" panose="02020603050405020304" pitchFamily="18" charset="0"/>
              <a:ea typeface="宋体" panose="02010600030101010101" pitchFamily="2" charset="-122"/>
            </a:endParaRPr>
          </a:p>
          <a:p>
            <a:pPr marL="0" indent="0" algn="ctr">
              <a:buNone/>
            </a:pPr>
            <a:r>
              <a:rPr lang="en-US" altLang="zh-CN" sz="2400" cap="none" dirty="0" smtClean="0">
                <a:latin typeface="Times New Roman" panose="02020603050405020304" pitchFamily="18" charset="0"/>
                <a:ea typeface="宋体" panose="02010600030101010101" pitchFamily="2" charset="-122"/>
              </a:rPr>
              <a:t>2016.12.16</a:t>
            </a:r>
            <a:endParaRPr lang="zh-CN" altLang="en-US" sz="1800" cap="none" dirty="0">
              <a:latin typeface="Times New Roman" panose="02020603050405020304" pitchFamily="18" charset="0"/>
              <a:ea typeface="宋体" panose="02010600030101010101" pitchFamily="2"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96575" y="0"/>
            <a:ext cx="149542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Previous work</a:t>
            </a:r>
            <a:endParaRPr lang="zh-CN" altLang="en-US" sz="2800" dirty="0">
              <a:solidFill>
                <a:srgbClr val="0000FF"/>
              </a:solidFill>
            </a:endParaRPr>
          </a:p>
        </p:txBody>
      </p:sp>
      <p:sp>
        <p:nvSpPr>
          <p:cNvPr id="3" name="内容占位符 2"/>
          <p:cNvSpPr>
            <a:spLocks noGrp="1"/>
          </p:cNvSpPr>
          <p:nvPr>
            <p:ph sz="quarter" idx="13"/>
          </p:nvPr>
        </p:nvSpPr>
        <p:spPr>
          <a:xfrm>
            <a:off x="766602" y="1582994"/>
            <a:ext cx="10511623" cy="4925961"/>
          </a:xfrm>
        </p:spPr>
        <p:txBody>
          <a:bodyPr>
            <a:normAutofit fontScale="92500" lnSpcReduction="10000"/>
          </a:bodyPr>
          <a:lstStyle/>
          <a:p>
            <a:r>
              <a:rPr lang="en-US" altLang="zh-CN" dirty="0" err="1" smtClean="0"/>
              <a:t>Funkhouser</a:t>
            </a:r>
            <a:r>
              <a:rPr lang="en-US" altLang="zh-CN" dirty="0" smtClean="0"/>
              <a:t> </a:t>
            </a:r>
            <a:r>
              <a:rPr lang="en-US" altLang="zh-CN" dirty="0"/>
              <a:t>TA, Sequin CH. </a:t>
            </a:r>
            <a:r>
              <a:rPr lang="en-US" altLang="zh-CN" dirty="0">
                <a:solidFill>
                  <a:srgbClr val="0000FF"/>
                </a:solidFill>
              </a:rPr>
              <a:t>Adaptive display algorithm for interactive frame</a:t>
            </a:r>
            <a:br>
              <a:rPr lang="en-US" altLang="zh-CN" dirty="0">
                <a:solidFill>
                  <a:srgbClr val="0000FF"/>
                </a:solidFill>
              </a:rPr>
            </a:br>
            <a:r>
              <a:rPr lang="en-US" altLang="zh-CN" dirty="0">
                <a:solidFill>
                  <a:srgbClr val="0000FF"/>
                </a:solidFill>
              </a:rPr>
              <a:t>rates during </a:t>
            </a:r>
            <a:r>
              <a:rPr lang="en-US" altLang="zh-CN" dirty="0" err="1">
                <a:solidFill>
                  <a:srgbClr val="0000FF"/>
                </a:solidFill>
              </a:rPr>
              <a:t>visualisation</a:t>
            </a:r>
            <a:r>
              <a:rPr lang="en-US" altLang="zh-CN" dirty="0">
                <a:solidFill>
                  <a:srgbClr val="0000FF"/>
                </a:solidFill>
              </a:rPr>
              <a:t> of complex virtual environments</a:t>
            </a:r>
            <a:r>
              <a:rPr lang="en-US" altLang="zh-CN" dirty="0"/>
              <a:t>. In: Proceedings of</a:t>
            </a:r>
            <a:br>
              <a:rPr lang="en-US" altLang="zh-CN" dirty="0"/>
            </a:br>
            <a:r>
              <a:rPr lang="en-US" altLang="zh-CN" dirty="0"/>
              <a:t>SIGGRAPH’93, 1993, pp. </a:t>
            </a:r>
            <a:r>
              <a:rPr lang="en-US" altLang="zh-CN" dirty="0" smtClean="0"/>
              <a:t>247–254.    </a:t>
            </a:r>
            <a:r>
              <a:rPr lang="en-US" altLang="zh-CN" dirty="0" smtClean="0">
                <a:solidFill>
                  <a:srgbClr val="C00000"/>
                </a:solidFill>
              </a:rPr>
              <a:t>scenes </a:t>
            </a:r>
            <a:r>
              <a:rPr lang="en-US" altLang="zh-CN" dirty="0">
                <a:solidFill>
                  <a:srgbClr val="C00000"/>
                </a:solidFill>
              </a:rPr>
              <a:t>of only moderate </a:t>
            </a:r>
            <a:r>
              <a:rPr lang="en-US" altLang="zh-CN" dirty="0" smtClean="0">
                <a:solidFill>
                  <a:srgbClr val="C00000"/>
                </a:solidFill>
              </a:rPr>
              <a:t>complexity.</a:t>
            </a:r>
            <a:endParaRPr lang="en-US" altLang="zh-CN" dirty="0" smtClean="0">
              <a:solidFill>
                <a:srgbClr val="C00000"/>
              </a:solidFill>
            </a:endParaRPr>
          </a:p>
          <a:p>
            <a:endParaRPr lang="en-US" altLang="zh-CN" dirty="0" smtClean="0">
              <a:solidFill>
                <a:srgbClr val="C00000"/>
              </a:solidFill>
            </a:endParaRPr>
          </a:p>
          <a:p>
            <a:r>
              <a:rPr lang="en-US" altLang="zh-CN" dirty="0">
                <a:solidFill>
                  <a:srgbClr val="0000FF"/>
                </a:solidFill>
              </a:rPr>
              <a:t>Previous </a:t>
            </a:r>
            <a:r>
              <a:rPr lang="en-US" altLang="zh-CN" dirty="0" smtClean="0">
                <a:solidFill>
                  <a:srgbClr val="0000FF"/>
                </a:solidFill>
              </a:rPr>
              <a:t>defects:</a:t>
            </a:r>
            <a:endParaRPr lang="en-US" altLang="zh-CN" dirty="0" smtClean="0">
              <a:solidFill>
                <a:srgbClr val="0000FF"/>
              </a:solidFill>
            </a:endParaRPr>
          </a:p>
          <a:p>
            <a:pPr lvl="1"/>
            <a:r>
              <a:rPr lang="en-US" altLang="zh-CN" b="1" dirty="0" smtClean="0">
                <a:solidFill>
                  <a:srgbClr val="0000FF"/>
                </a:solidFill>
              </a:rPr>
              <a:t> </a:t>
            </a:r>
            <a:r>
              <a:rPr lang="en-US" altLang="zh-CN" dirty="0" smtClean="0"/>
              <a:t>They </a:t>
            </a:r>
            <a:r>
              <a:rPr lang="en-US" altLang="zh-CN" dirty="0"/>
              <a:t>cannot distinguish the different objects that make up the scene</a:t>
            </a:r>
            <a:r>
              <a:rPr lang="en-US" altLang="zh-CN" dirty="0" smtClean="0"/>
              <a:t>. </a:t>
            </a:r>
            <a:r>
              <a:rPr lang="en-US" altLang="zh-CN" b="1" dirty="0" err="1" smtClean="0"/>
              <a:t>Funkhouser’s</a:t>
            </a:r>
            <a:r>
              <a:rPr lang="en-US" altLang="zh-CN" b="1" dirty="0" smtClean="0"/>
              <a:t> </a:t>
            </a:r>
            <a:r>
              <a:rPr lang="en-US" altLang="zh-CN" dirty="0" smtClean="0"/>
              <a:t>paper contained some key ideas that have not been used, nor adapted to scene trees. </a:t>
            </a:r>
            <a:endParaRPr lang="en-US" altLang="zh-CN" dirty="0" smtClean="0"/>
          </a:p>
          <a:p>
            <a:pPr lvl="1"/>
            <a:r>
              <a:rPr lang="en-US" altLang="zh-CN" dirty="0" smtClean="0"/>
              <a:t>The </a:t>
            </a:r>
            <a:r>
              <a:rPr lang="en-US" altLang="zh-CN" dirty="0"/>
              <a:t>front update is based on a suitable benefit function, but does not consider information about the frame computing and </a:t>
            </a:r>
            <a:r>
              <a:rPr lang="en-US" altLang="zh-CN" dirty="0" smtClean="0"/>
              <a:t>rendering.</a:t>
            </a:r>
            <a:endParaRPr lang="en-US" altLang="zh-CN" dirty="0" smtClean="0"/>
          </a:p>
          <a:p>
            <a:pPr lvl="1"/>
            <a:r>
              <a:rPr lang="en-US" altLang="zh-CN" dirty="0" smtClean="0"/>
              <a:t>They do not consider view-dependent rendering as a constrained problem with an upper bound in rendering cost.</a:t>
            </a:r>
            <a:endParaRPr lang="en-US" altLang="zh-CN" dirty="0" smtClean="0"/>
          </a:p>
          <a:p>
            <a:pPr marL="0" indent="0">
              <a:buNone/>
            </a:pPr>
            <a:br>
              <a:rPr lang="en-US" altLang="zh-CN" dirty="0"/>
            </a:br>
            <a:endParaRPr lang="en-US" altLang="zh-CN"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View-dependent, front-based rendering</a:t>
            </a:r>
            <a:endParaRPr lang="zh-CN" altLang="en-US" dirty="0"/>
          </a:p>
        </p:txBody>
      </p:sp>
      <p:sp>
        <p:nvSpPr>
          <p:cNvPr id="3" name="内容占位符 2"/>
          <p:cNvSpPr>
            <a:spLocks noGrp="1"/>
          </p:cNvSpPr>
          <p:nvPr>
            <p:ph sz="quarter" idx="13"/>
          </p:nvPr>
        </p:nvSpPr>
        <p:spPr>
          <a:xfrm>
            <a:off x="668279" y="1468105"/>
            <a:ext cx="11012444" cy="4313261"/>
          </a:xfrm>
        </p:spPr>
        <p:txBody>
          <a:bodyPr/>
          <a:lstStyle/>
          <a:p>
            <a:r>
              <a:rPr lang="en-US" altLang="zh-CN" dirty="0" smtClean="0">
                <a:solidFill>
                  <a:srgbClr val="0000FF"/>
                </a:solidFill>
              </a:rPr>
              <a:t>Multiresolution geometric models supporting view-dependent rendering </a:t>
            </a:r>
            <a:r>
              <a:rPr lang="en-US" altLang="zh-CN" dirty="0" smtClean="0"/>
              <a:t>must encode the steps performed by a simplification or coarsening process in a compact data structure from which a virtually continuous set of variable-resolution models can be efficiently extracted.</a:t>
            </a:r>
            <a:endParaRPr lang="en-US" altLang="zh-CN" dirty="0" smtClean="0"/>
          </a:p>
          <a:p>
            <a:endParaRPr lang="en-US" altLang="zh-CN" dirty="0" smtClean="0"/>
          </a:p>
          <a:p>
            <a:r>
              <a:rPr lang="en-US" altLang="zh-CN" dirty="0" smtClean="0"/>
              <a:t>A </a:t>
            </a:r>
            <a:r>
              <a:rPr lang="en-US" altLang="zh-CN" b="1" dirty="0">
                <a:solidFill>
                  <a:srgbClr val="0000FF"/>
                </a:solidFill>
              </a:rPr>
              <a:t>M</a:t>
            </a:r>
            <a:r>
              <a:rPr lang="en-US" altLang="zh-CN" b="1" dirty="0" smtClean="0">
                <a:solidFill>
                  <a:srgbClr val="0000FF"/>
                </a:solidFill>
              </a:rPr>
              <a:t>ultiresolution Tree </a:t>
            </a:r>
            <a:r>
              <a:rPr lang="en-US" altLang="zh-CN" dirty="0" smtClean="0"/>
              <a:t>is a hierarchical scene representation which encodes parts of the scene at a full range of different resolutions. They can encode scenes with multiple objects or highly complex meshes.</a:t>
            </a:r>
            <a:br>
              <a:rPr lang="en-US" altLang="zh-CN" dirty="0"/>
            </a:b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Concepts </a:t>
            </a:r>
            <a:r>
              <a:rPr lang="en-US" altLang="zh-CN" sz="3200" dirty="0"/>
              <a:t>in Multiresolution </a:t>
            </a:r>
            <a:r>
              <a:rPr lang="en-US" altLang="zh-CN" sz="3200" dirty="0" smtClean="0"/>
              <a:t>Tree</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825751" y="1586092"/>
                <a:ext cx="10697655" cy="4962192"/>
              </a:xfrm>
            </p:spPr>
            <p:txBody>
              <a:bodyPr>
                <a:normAutofit fontScale="92500" lnSpcReduction="20000"/>
              </a:bodyPr>
              <a:lstStyle/>
              <a:p>
                <a:r>
                  <a:rPr lang="en-US" altLang="zh-CN" b="1" dirty="0" smtClean="0"/>
                  <a:t>Visual Contribution: </a:t>
                </a:r>
                <a:r>
                  <a:rPr lang="en-US" altLang="zh-CN" i="1" dirty="0"/>
                  <a:t>v(n, </a:t>
                </a:r>
                <a:r>
                  <a:rPr lang="en-US" altLang="zh-CN" dirty="0"/>
                  <a:t>C</a:t>
                </a:r>
                <a:r>
                  <a:rPr lang="en-US" altLang="zh-CN" i="1" dirty="0"/>
                  <a:t>) </a:t>
                </a:r>
                <a:r>
                  <a:rPr lang="en-US" altLang="zh-CN" dirty="0"/>
                  <a:t>≥ 0 of a tree node </a:t>
                </a:r>
                <a:r>
                  <a:rPr lang="en-US" altLang="zh-CN" i="1" dirty="0"/>
                  <a:t>n </a:t>
                </a:r>
                <a:r>
                  <a:rPr lang="en-US" altLang="zh-CN" dirty="0" smtClean="0"/>
                  <a:t>viewed with </a:t>
                </a:r>
                <a:r>
                  <a:rPr lang="en-US" altLang="zh-CN" dirty="0"/>
                  <a:t>camera C measures the benefit of rendering node </a:t>
                </a:r>
                <a:r>
                  <a:rPr lang="en-US" altLang="zh-CN" i="1" dirty="0"/>
                  <a:t>n </a:t>
                </a:r>
                <a:r>
                  <a:rPr lang="en-US" altLang="zh-CN" dirty="0"/>
                  <a:t>with </a:t>
                </a:r>
                <a:r>
                  <a:rPr lang="en-US" altLang="zh-CN" dirty="0" smtClean="0"/>
                  <a:t>that camera </a:t>
                </a:r>
                <a:r>
                  <a:rPr lang="en-US" altLang="zh-CN" dirty="0"/>
                  <a:t>in terms of the final visual quality. </a:t>
                </a:r>
                <a:r>
                  <a:rPr lang="en-US" altLang="zh-CN" dirty="0" smtClean="0"/>
                  <a:t> </a:t>
                </a:r>
                <a:r>
                  <a:rPr lang="en-US" altLang="zh-CN" dirty="0" smtClean="0">
                    <a:solidFill>
                      <a:srgbClr val="0000FF"/>
                    </a:solidFill>
                  </a:rPr>
                  <a:t>Empirical function</a:t>
                </a:r>
              </a:p>
              <a:p>
                <a:endParaRPr lang="en-US" altLang="zh-CN" dirty="0" smtClean="0">
                  <a:solidFill>
                    <a:srgbClr val="0000FF"/>
                  </a:solidFill>
                </a:endParaRPr>
              </a:p>
              <a:p>
                <a:r>
                  <a:rPr lang="en-US" altLang="zh-CN" b="1" dirty="0" smtClean="0"/>
                  <a:t>Tree Monotonicity: </a:t>
                </a:r>
                <a:r>
                  <a:rPr lang="en-US" altLang="zh-CN" dirty="0" smtClean="0"/>
                  <a:t>with </a:t>
                </a:r>
                <a:r>
                  <a:rPr lang="en-US" altLang="zh-CN" dirty="0"/>
                  <a:t>respect to a function </a:t>
                </a:r>
                <a:r>
                  <a:rPr lang="en-US" altLang="zh-CN" i="1" dirty="0"/>
                  <a:t>f (n) </a:t>
                </a:r>
                <a:r>
                  <a:rPr lang="en-US" altLang="zh-CN" dirty="0"/>
                  <a:t>is </a:t>
                </a:r>
                <a:r>
                  <a:rPr lang="en-US" altLang="zh-CN" dirty="0" smtClean="0"/>
                  <a:t>an essential </a:t>
                </a:r>
                <a:r>
                  <a:rPr lang="en-US" altLang="zh-CN" dirty="0"/>
                  <a:t>property in Multiresolution Trees. F</a:t>
                </a:r>
                <a:r>
                  <a:rPr lang="en-US" altLang="zh-CN" dirty="0" smtClean="0"/>
                  <a:t>or </a:t>
                </a:r>
                <a:r>
                  <a:rPr lang="en-US" altLang="zh-CN" dirty="0"/>
                  <a:t>any node </a:t>
                </a:r>
                <a:r>
                  <a:rPr lang="en-US" altLang="zh-CN" i="1" dirty="0"/>
                  <a:t>n </a:t>
                </a:r>
                <a:r>
                  <a:rPr lang="en-US" altLang="zh-CN" dirty="0"/>
                  <a:t>and for any rendering </a:t>
                </a:r>
                <a:r>
                  <a:rPr lang="en-US" altLang="zh-CN" dirty="0" err="1" smtClean="0"/>
                  <a:t>conditions,</a:t>
                </a:r>
                <a:r>
                  <a:rPr lang="en-US" altLang="zh-CN" dirty="0" smtClean="0"/>
                  <a:t>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r>
                          <m:rPr>
                            <m:nor/>
                          </m:rPr>
                          <a:rPr lang="en-US" altLang="zh-CN" i="1" dirty="0"/>
                          <m:t>m</m:t>
                        </m:r>
                        <m:r>
                          <m:rPr>
                            <m:nor/>
                          </m:rPr>
                          <a:rPr lang="en-US" altLang="zh-CN" dirty="0"/>
                          <m:t>∈</m:t>
                        </m:r>
                        <m:r>
                          <m:rPr>
                            <m:nor/>
                          </m:rPr>
                          <a:rPr lang="en-US" altLang="zh-CN" i="1" dirty="0"/>
                          <m:t>sons</m:t>
                        </m:r>
                        <m:r>
                          <m:rPr>
                            <m:nor/>
                          </m:rPr>
                          <a:rPr lang="en-US" altLang="zh-CN" i="1" dirty="0"/>
                          <m:t>(</m:t>
                        </m:r>
                        <m:r>
                          <m:rPr>
                            <m:nor/>
                          </m:rPr>
                          <a:rPr lang="en-US" altLang="zh-CN" i="1" dirty="0"/>
                          <m:t>n</m:t>
                        </m:r>
                        <m:r>
                          <m:rPr>
                            <m:nor/>
                          </m:rPr>
                          <a:rPr lang="en-US" altLang="zh-CN" i="1" dirty="0"/>
                          <m:t>)</m:t>
                        </m:r>
                      </m:sub>
                      <m:sup/>
                      <m:e>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e>
                    </m:nary>
                  </m:oMath>
                </a14:m>
                <a:endParaRPr lang="en-US" altLang="zh-CN" dirty="0" smtClean="0"/>
              </a:p>
              <a:p>
                <a:endParaRPr lang="en-US" altLang="zh-CN" dirty="0" smtClean="0"/>
              </a:p>
              <a:p>
                <a:r>
                  <a:rPr lang="en-US" altLang="zh-CN" b="1" dirty="0" smtClean="0"/>
                  <a:t>Staircase </a:t>
                </a:r>
                <a:r>
                  <a:rPr lang="en-US" altLang="zh-CN" b="1" dirty="0" err="1" smtClean="0"/>
                  <a:t>Subtree</a:t>
                </a:r>
                <a:r>
                  <a:rPr lang="en-US" altLang="zh-CN" b="1" dirty="0" smtClean="0"/>
                  <a:t>: </a:t>
                </a:r>
                <a:r>
                  <a:rPr lang="en-US" altLang="zh-CN" dirty="0" smtClean="0"/>
                  <a:t>is a </a:t>
                </a:r>
                <a:r>
                  <a:rPr lang="en-US" altLang="zh-CN" dirty="0" err="1"/>
                  <a:t>subtree</a:t>
                </a:r>
                <a:r>
                  <a:rPr lang="en-US" altLang="zh-CN" dirty="0"/>
                  <a:t> such that if a node is in </a:t>
                </a:r>
                <a:r>
                  <a:rPr lang="en-US" altLang="zh-CN" dirty="0" smtClean="0"/>
                  <a:t>the </a:t>
                </a:r>
                <a:r>
                  <a:rPr lang="en-US" altLang="zh-CN" dirty="0" err="1" smtClean="0"/>
                  <a:t>subtree</a:t>
                </a:r>
                <a:r>
                  <a:rPr lang="en-US" altLang="zh-CN" dirty="0"/>
                  <a:t>, all its siblings are also included. </a:t>
                </a:r>
                <a:r>
                  <a:rPr lang="en-US" altLang="zh-CN" dirty="0" smtClean="0"/>
                  <a:t>Notice this implies that this </a:t>
                </a:r>
                <a:r>
                  <a:rPr lang="en-US" altLang="zh-CN" dirty="0" err="1" smtClean="0"/>
                  <a:t>subtree</a:t>
                </a:r>
                <a:r>
                  <a:rPr lang="en-US" altLang="zh-CN" dirty="0" smtClean="0"/>
                  <a:t> is rooted at the root of the original tree. </a:t>
                </a:r>
              </a:p>
              <a:p>
                <a:endParaRPr lang="en-US" altLang="zh-CN" dirty="0" smtClean="0"/>
              </a:p>
              <a:p>
                <a:r>
                  <a:rPr lang="en-US" altLang="zh-CN" b="1" dirty="0" smtClean="0"/>
                  <a:t>Front: </a:t>
                </a:r>
                <a:r>
                  <a:rPr lang="en-US" altLang="zh-CN" dirty="0"/>
                  <a:t>A Front </a:t>
                </a:r>
                <a:r>
                  <a:rPr lang="en-US" altLang="zh-CN" i="1" dirty="0"/>
                  <a:t>F </a:t>
                </a:r>
                <a:r>
                  <a:rPr lang="en-US" altLang="zh-CN" dirty="0"/>
                  <a:t>is the set of leafs of a Staircase </a:t>
                </a:r>
                <a:r>
                  <a:rPr lang="en-US" altLang="zh-CN" dirty="0" err="1"/>
                  <a:t>Subtree</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𝐹</m:t>
                        </m:r>
                      </m:sub>
                    </m:sSub>
                  </m:oMath>
                </a14:m>
                <a:r>
                  <a:rPr lang="en-US" altLang="zh-CN" dirty="0" smtClean="0"/>
                  <a:t>. </a:t>
                </a:r>
                <a:r>
                  <a:rPr lang="en-US" altLang="zh-CN" dirty="0"/>
                  <a:t>Any </a:t>
                </a:r>
                <a:r>
                  <a:rPr lang="en-US" altLang="zh-CN" dirty="0" smtClean="0"/>
                  <a:t>front partitions </a:t>
                </a:r>
                <a:r>
                  <a:rPr lang="en-US" altLang="zh-CN" dirty="0"/>
                  <a:t>the </a:t>
                </a:r>
                <a:r>
                  <a:rPr lang="en-US" altLang="zh-CN" dirty="0" err="1"/>
                  <a:t>multiresolution</a:t>
                </a:r>
                <a:r>
                  <a:rPr lang="en-US" altLang="zh-CN" dirty="0"/>
                  <a:t> tree. </a:t>
                </a:r>
                <a:r>
                  <a:rPr lang="en-US" altLang="zh-CN" dirty="0" smtClean="0"/>
                  <a:t> Any front is a representation of the scene for certain choice of resolution at each portion of the scene.</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825751" y="1586092"/>
                <a:ext cx="10697655" cy="4962192"/>
              </a:xfrm>
              <a:blipFill rotWithShape="0">
                <a:blip r:embed="rId1"/>
                <a:stretch>
                  <a:fillRect l="-513" t="-61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Fronts</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481622" y="1556596"/>
                <a:ext cx="11228753" cy="4313261"/>
              </a:xfrm>
            </p:spPr>
            <p:txBody>
              <a:bodyPr>
                <a:normAutofit lnSpcReduction="10000"/>
              </a:bodyPr>
              <a:lstStyle/>
              <a:p>
                <a:r>
                  <a:rPr lang="en-US" altLang="zh-CN" dirty="0" smtClean="0">
                    <a:solidFill>
                      <a:srgbClr val="0000FF"/>
                    </a:solidFill>
                  </a:rPr>
                  <a:t>Visual-Contribution </a:t>
                </a:r>
                <a:r>
                  <a:rPr lang="en-US" altLang="zh-CN" dirty="0" smtClean="0">
                    <a:solidFill>
                      <a:srgbClr val="0000FF"/>
                    </a:solidFill>
                  </a:rPr>
                  <a:t>Front </a:t>
                </a:r>
                <a:r>
                  <a:rPr lang="en-US" altLang="zh-CN" i="1" dirty="0" err="1" smtClean="0"/>
                  <a:t>Fv</a:t>
                </a:r>
                <a:r>
                  <a:rPr lang="en-US" altLang="zh-CN" i="1" dirty="0" smtClean="0"/>
                  <a:t> </a:t>
                </a:r>
                <a:r>
                  <a:rPr lang="en-US" altLang="zh-CN" dirty="0"/>
                  <a:t>are based on the visual contribution function </a:t>
                </a:r>
                <a:r>
                  <a:rPr lang="en-US" altLang="zh-CN" i="1" dirty="0"/>
                  <a:t>v(n, </a:t>
                </a:r>
                <a:r>
                  <a:rPr lang="en-US" altLang="zh-CN" dirty="0"/>
                  <a:t>C</a:t>
                </a:r>
                <a:r>
                  <a:rPr lang="en-US" altLang="zh-CN" i="1" dirty="0"/>
                  <a:t>) </a:t>
                </a:r>
                <a:r>
                  <a:rPr lang="en-US" altLang="zh-CN" dirty="0"/>
                  <a:t>and a quality threshold </a:t>
                </a:r>
                <a:r>
                  <a:rPr lang="en-US" altLang="zh-CN" i="1" dirty="0"/>
                  <a:t>Qv</a:t>
                </a:r>
                <a:r>
                  <a:rPr lang="en-US" altLang="zh-CN" dirty="0"/>
                  <a:t>. </a:t>
                </a:r>
                <a:r>
                  <a:rPr lang="en-US" altLang="zh-CN" i="1" dirty="0" err="1" smtClean="0"/>
                  <a:t>Fv</a:t>
                </a:r>
                <a:r>
                  <a:rPr lang="en-US" altLang="zh-CN" i="1" dirty="0" smtClean="0"/>
                  <a:t> </a:t>
                </a:r>
                <a:r>
                  <a:rPr lang="en-US" altLang="zh-CN" dirty="0"/>
                  <a:t>is the set of leaves of a staircase </a:t>
                </a:r>
                <a:r>
                  <a:rPr lang="en-US" altLang="zh-CN" dirty="0" err="1"/>
                  <a:t>subtree</a:t>
                </a:r>
                <a:r>
                  <a:rPr lang="en-US" altLang="zh-CN" dirty="0"/>
                  <a:t> </a:t>
                </a:r>
                <a:r>
                  <a:rPr lang="en-US" altLang="zh-CN" dirty="0" smtClean="0"/>
                  <a:t>such that </a:t>
                </a:r>
                <a:r>
                  <a:rPr lang="en-US" altLang="zh-CN" dirty="0"/>
                  <a:t>all the interior nodes have a visual contribution smaller </a:t>
                </a:r>
                <a:r>
                  <a:rPr lang="en-US" altLang="zh-CN" dirty="0" smtClean="0"/>
                  <a:t>than </a:t>
                </a:r>
                <a:r>
                  <a:rPr lang="en-US" altLang="zh-CN" i="1" dirty="0" smtClean="0"/>
                  <a:t>Qv</a:t>
                </a:r>
                <a:r>
                  <a:rPr lang="en-US" altLang="zh-CN" dirty="0"/>
                  <a:t>, and where the leaves have a visual contribution larger than </a:t>
                </a:r>
                <a:r>
                  <a:rPr lang="en-US" altLang="zh-CN" dirty="0" smtClean="0"/>
                  <a:t>or equal </a:t>
                </a:r>
                <a:r>
                  <a:rPr lang="en-US" altLang="zh-CN" dirty="0"/>
                  <a:t>to </a:t>
                </a:r>
                <a:r>
                  <a:rPr lang="en-US" altLang="zh-CN" i="1" dirty="0"/>
                  <a:t>Qv</a:t>
                </a:r>
                <a:r>
                  <a:rPr lang="en-US" altLang="zh-CN" dirty="0"/>
                  <a:t>, or are leaves of the complete </a:t>
                </a:r>
                <a:r>
                  <a:rPr lang="en-US" altLang="zh-CN" dirty="0" smtClean="0"/>
                  <a:t>tree</a:t>
                </a:r>
                <a:r>
                  <a:rPr lang="en-US" altLang="zh-CN" dirty="0" smtClean="0"/>
                  <a:t>.</a:t>
                </a:r>
              </a:p>
              <a:p>
                <a:endParaRPr lang="en-US" altLang="zh-CN" dirty="0" smtClean="0"/>
              </a:p>
              <a:p>
                <a:r>
                  <a:rPr lang="en-US" altLang="zh-CN" dirty="0" smtClean="0">
                    <a:solidFill>
                      <a:srgbClr val="0000FF"/>
                    </a:solidFill>
                  </a:rPr>
                  <a:t>Time-critical rendering</a:t>
                </a:r>
                <a:r>
                  <a:rPr lang="en-US" altLang="zh-CN" dirty="0" smtClean="0"/>
                  <a:t>, we need to have an estimation of the cost of rendering a given node.</a:t>
                </a:r>
                <a:endParaRPr lang="en-US" altLang="zh-CN" dirty="0" smtClean="0"/>
              </a:p>
              <a:p>
                <a:pPr lvl="1"/>
                <a:r>
                  <a:rPr lang="en-US" altLang="zh-CN" dirty="0" smtClean="0"/>
                  <a:t>Cost function </a:t>
                </a:r>
                <a:r>
                  <a:rPr lang="en-US" altLang="zh-CN" i="1" dirty="0" smtClean="0"/>
                  <a:t>c</a:t>
                </a:r>
                <a:r>
                  <a:rPr lang="en-US" altLang="zh-CN" i="1" dirty="0" smtClean="0"/>
                  <a:t>() </a:t>
                </a:r>
                <a:r>
                  <a:rPr lang="en-US" altLang="zh-CN" dirty="0" smtClean="0"/>
                  <a:t>: </a:t>
                </a:r>
                <a:r>
                  <a:rPr lang="en-US" altLang="zh-CN" dirty="0"/>
                  <a:t>The cost of </a:t>
                </a:r>
                <a:r>
                  <a:rPr lang="en-US" altLang="zh-CN" dirty="0" smtClean="0"/>
                  <a:t>rendering a </a:t>
                </a:r>
                <a:r>
                  <a:rPr lang="en-US" altLang="zh-CN" dirty="0"/>
                  <a:t>given front </a:t>
                </a:r>
                <a:r>
                  <a:rPr lang="en-US" altLang="zh-CN" i="1" dirty="0"/>
                  <a:t>F </a:t>
                </a:r>
                <a:r>
                  <a:rPr lang="en-US" altLang="zh-CN" dirty="0"/>
                  <a:t>is </a:t>
                </a:r>
                <a:r>
                  <a:rPr lang="en-US" altLang="zh-CN" dirty="0" smtClean="0"/>
                  <a:t>then </a:t>
                </a:r>
                <a:r>
                  <a:rPr lang="en-US" altLang="zh-CN" i="1" dirty="0" smtClean="0"/>
                  <a:t>c(F)</a:t>
                </a:r>
                <a:r>
                  <a:rPr lang="en-US" altLang="zh-CN" dirty="0" smtClean="0"/>
                  <a:t>=</a:t>
                </a:r>
                <a14:m>
                  <m:oMath xmlns:m="http://schemas.openxmlformats.org/officeDocument/2006/math">
                    <m:nary>
                      <m:naryPr>
                        <m:chr m:val="∑"/>
                        <m:limLoc m:val="subSup"/>
                        <m:supHide m:val="on"/>
                        <m:ctrlPr>
                          <a:rPr lang="en-US" altLang="zh-CN" i="1" smtClean="0">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m:t>F</m:t>
                        </m:r>
                      </m:sub>
                      <m:sup/>
                      <m:e>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e>
                    </m:nary>
                  </m:oMath>
                </a14:m>
                <a:r>
                  <a:rPr lang="en-US" altLang="zh-CN" dirty="0" smtClean="0"/>
                  <a:t>.</a:t>
                </a:r>
              </a:p>
              <a:p>
                <a:pPr lvl="1"/>
                <a:endParaRPr lang="en-US" altLang="zh-CN" dirty="0" smtClean="0"/>
              </a:p>
              <a:p>
                <a:r>
                  <a:rPr lang="en-US" altLang="zh-CN" dirty="0" smtClean="0">
                    <a:solidFill>
                      <a:srgbClr val="0000FF"/>
                    </a:solidFill>
                  </a:rPr>
                  <a:t>Constrained Front</a:t>
                </a:r>
                <a:r>
                  <a:rPr lang="en-US" altLang="zh-CN" i="1" dirty="0">
                    <a:solidFill>
                      <a:srgbClr val="0000FF"/>
                    </a:solidFill>
                  </a:rPr>
                  <a:t> </a:t>
                </a:r>
                <a:r>
                  <a:rPr lang="en-US" altLang="zh-CN" i="1" dirty="0"/>
                  <a:t>Fc </a:t>
                </a:r>
                <a:r>
                  <a:rPr lang="en-US" altLang="zh-CN" dirty="0"/>
                  <a:t>have a bounded cost </a:t>
                </a:r>
                <a14:m>
                  <m:oMath xmlns:m="http://schemas.openxmlformats.org/officeDocument/2006/math">
                    <m:nary>
                      <m:naryPr>
                        <m:chr m:val="∑"/>
                        <m:limLoc m:val="subSup"/>
                        <m:supHide m:val="on"/>
                        <m:ctrlPr>
                          <a:rPr lang="en-US" altLang="zh-CN" i="1" smtClean="0">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smtClean="0"/>
                          <m:t>Fc</m:t>
                        </m:r>
                      </m:sub>
                      <m:sup/>
                      <m:e>
                        <m:r>
                          <a:rPr lang="en-US" altLang="zh-CN" b="0" i="1" dirty="0"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e>
                        </m:d>
                        <m:r>
                          <a:rPr lang="en-US" altLang="zh-CN" b="0" i="1" smtClean="0">
                            <a:latin typeface="Cambria Math" panose="02040503050406030204" pitchFamily="18" charset="0"/>
                            <a:ea typeface="Cambria Math" panose="02040503050406030204" pitchFamily="18" charset="0"/>
                          </a:rPr>
                          <m:t>)</m:t>
                        </m:r>
                        <m:r>
                          <m:rPr>
                            <m:nor/>
                          </m:rPr>
                          <a:rPr lang="en-US" altLang="zh-CN" dirty="0"/>
                          <m:t>≤</m:t>
                        </m:r>
                        <m:r>
                          <m:rPr>
                            <m:nor/>
                          </m:rPr>
                          <a:rPr lang="en-US" altLang="zh-CN" i="1" dirty="0"/>
                          <m:t>MaxCost</m:t>
                        </m:r>
                      </m:e>
                    </m:nary>
                  </m:oMath>
                </a14:m>
                <a:r>
                  <a:rPr lang="en-US" altLang="zh-CN" dirty="0" smtClean="0"/>
                  <a:t>. </a:t>
                </a:r>
                <a:r>
                  <a:rPr lang="en-US" altLang="zh-CN" dirty="0"/>
                  <a:t>They are required by </a:t>
                </a:r>
                <a:r>
                  <a:rPr lang="en-US" altLang="zh-CN" dirty="0">
                    <a:solidFill>
                      <a:srgbClr val="0000FF"/>
                    </a:solidFill>
                  </a:rPr>
                  <a:t>time-critical visualization algorithms</a:t>
                </a:r>
                <a:r>
                  <a:rPr lang="en-US" altLang="zh-CN" dirty="0"/>
                  <a:t>, which </a:t>
                </a:r>
                <a:r>
                  <a:rPr lang="en-US" altLang="zh-CN" dirty="0">
                    <a:solidFill>
                      <a:srgbClr val="0000FF"/>
                    </a:solidFill>
                  </a:rPr>
                  <a:t>guarantee a predefined minimum frame rate</a:t>
                </a:r>
                <a:r>
                  <a:rPr lang="en-US" altLang="zh-CN" dirty="0"/>
                  <a:t>. </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481622" y="1556596"/>
                <a:ext cx="11228753" cy="4313261"/>
              </a:xfrm>
              <a:blipFill rotWithShape="0">
                <a:blip r:embed="rId1"/>
                <a:stretch>
                  <a:fillRect l="-597" t="-706" b="-9322"/>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Constrained Front</a:t>
            </a:r>
            <a:endParaRPr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481622" y="1556596"/>
                <a:ext cx="10796603" cy="4873701"/>
              </a:xfrm>
            </p:spPr>
            <p:txBody>
              <a:bodyPr>
                <a:normAutofit/>
              </a:bodyPr>
              <a:lstStyle/>
              <a:p>
                <a:r>
                  <a:rPr lang="en-US" altLang="zh-CN" dirty="0" smtClean="0">
                    <a:solidFill>
                      <a:srgbClr val="0000FF"/>
                    </a:solidFill>
                  </a:rPr>
                  <a:t>Constrained </a:t>
                </a:r>
                <a:r>
                  <a:rPr lang="en-US" altLang="zh-CN" dirty="0" smtClean="0">
                    <a:solidFill>
                      <a:srgbClr val="0000FF"/>
                    </a:solidFill>
                  </a:rPr>
                  <a:t>Front</a:t>
                </a:r>
                <a:r>
                  <a:rPr lang="en-US" altLang="zh-CN" i="1" dirty="0"/>
                  <a:t> Fc </a:t>
                </a:r>
                <a:r>
                  <a:rPr lang="en-US" altLang="zh-CN" dirty="0"/>
                  <a:t>have a bounded </a:t>
                </a:r>
                <a:r>
                  <a:rPr lang="en-US" altLang="zh-CN" dirty="0" smtClean="0"/>
                  <a:t>cost </a:t>
                </a:r>
                <a14:m>
                  <m:oMath xmlns:m="http://schemas.openxmlformats.org/officeDocument/2006/math">
                    <m:nary>
                      <m:naryPr>
                        <m:chr m:val="∑"/>
                        <m:limLoc m:val="subSup"/>
                        <m:supHide m:val="on"/>
                        <m:ctrlPr>
                          <a:rPr lang="en-US" altLang="zh-CN" i="1">
                            <a:latin typeface="Cambria Math" panose="02040503050406030204" pitchFamily="18" charset="0"/>
                            <a:ea typeface="Cambria Math" panose="02040503050406030204" pitchFamily="18" charset="0"/>
                          </a:rPr>
                        </m:ctrlPr>
                      </m:naryPr>
                      <m:sub>
                        <m:r>
                          <m:rPr>
                            <m:nor/>
                          </m:rPr>
                          <a:rPr lang="en-US" altLang="zh-CN" i="1" dirty="0"/>
                          <m:t>n</m:t>
                        </m:r>
                        <m:r>
                          <m:rPr>
                            <m:nor/>
                          </m:rPr>
                          <a:rPr lang="en-US" altLang="zh-CN" dirty="0"/>
                          <m:t>∈</m:t>
                        </m:r>
                        <m:r>
                          <m:rPr>
                            <m:nor/>
                          </m:rPr>
                          <a:rPr lang="en-US" altLang="zh-CN" i="1" dirty="0"/>
                          <m:t>Fc</m:t>
                        </m:r>
                      </m:sub>
                      <m:sup/>
                      <m:e>
                        <m:r>
                          <a:rPr lang="en-US" altLang="zh-CN" i="1" dirty="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r>
                          <m:rPr>
                            <m:nor/>
                          </m:rPr>
                          <a:rPr lang="en-US" altLang="zh-CN" dirty="0"/>
                          <m:t>≤</m:t>
                        </m:r>
                        <m:r>
                          <m:rPr>
                            <m:nor/>
                          </m:rPr>
                          <a:rPr lang="en-US" altLang="zh-CN" i="1" dirty="0"/>
                          <m:t>MaxCost</m:t>
                        </m:r>
                      </m:e>
                    </m:nary>
                  </m:oMath>
                </a14:m>
                <a:r>
                  <a:rPr lang="en-US" altLang="zh-CN" dirty="0" smtClean="0"/>
                  <a:t>. </a:t>
                </a:r>
              </a:p>
              <a:p>
                <a:pPr lvl="1"/>
                <a:r>
                  <a:rPr lang="en-US" altLang="zh-CN" dirty="0"/>
                  <a:t>At each frame, the time-critical algorithm must solve </a:t>
                </a:r>
                <a:r>
                  <a:rPr lang="en-US" altLang="zh-CN" dirty="0">
                    <a:solidFill>
                      <a:srgbClr val="C00000"/>
                    </a:solidFill>
                  </a:rPr>
                  <a:t>a constrained optimization problem</a:t>
                </a:r>
                <a:r>
                  <a:rPr lang="en-US" altLang="zh-CN" dirty="0"/>
                  <a:t>, i.e. finding the constrained </a:t>
                </a:r>
                <a:r>
                  <a:rPr lang="en-US" altLang="zh-CN" dirty="0" smtClean="0"/>
                  <a:t>front which </a:t>
                </a:r>
                <a:r>
                  <a:rPr lang="en-US" altLang="zh-CN" dirty="0"/>
                  <a:t>maximizes the total visual contribution</a:t>
                </a:r>
                <a:r>
                  <a:rPr lang="en-US" altLang="zh-CN" dirty="0" smtClean="0"/>
                  <a:t>:</a:t>
                </a:r>
              </a:p>
              <a:p>
                <a:pPr marL="457200" lvl="1" indent="0">
                  <a:buNone/>
                </a:pPr>
                <a:r>
                  <a:rPr lang="en-US" altLang="zh-CN" dirty="0" smtClean="0">
                    <a:solidFill>
                      <a:srgbClr val="C00000"/>
                    </a:solidFill>
                  </a:rPr>
                  <a:t>   </a:t>
                </a:r>
                <a:endParaRPr lang="en-US" altLang="zh-CN" dirty="0" smtClean="0">
                  <a:solidFill>
                    <a:srgbClr val="C00000"/>
                  </a:solidFill>
                </a:endParaRPr>
              </a:p>
              <a:p>
                <a:pPr marL="457200" lvl="1" indent="0">
                  <a:buNone/>
                </a:pPr>
                <a:r>
                  <a:rPr lang="en-US" altLang="zh-CN" dirty="0">
                    <a:solidFill>
                      <a:srgbClr val="C00000"/>
                    </a:solidFill>
                  </a:rPr>
                  <a:t> </a:t>
                </a:r>
                <a:r>
                  <a:rPr lang="en-US" altLang="zh-CN" dirty="0" smtClean="0">
                    <a:solidFill>
                      <a:srgbClr val="C00000"/>
                    </a:solidFill>
                  </a:rPr>
                  <a:t> </a:t>
                </a:r>
                <a:r>
                  <a:rPr lang="en-US" altLang="zh-CN" dirty="0" smtClean="0">
                    <a:solidFill>
                      <a:srgbClr val="C00000"/>
                    </a:solidFill>
                  </a:rPr>
                  <a:t> </a:t>
                </a:r>
                <a:r>
                  <a:rPr lang="en-US" altLang="zh-CN" dirty="0" smtClean="0">
                    <a:solidFill>
                      <a:srgbClr val="C00000"/>
                    </a:solidFill>
                  </a:rPr>
                  <a:t>Knapsack-type problem: greedy front update scheme in </a:t>
                </a:r>
                <a:r>
                  <a:rPr lang="en-US" altLang="zh-CN" dirty="0" err="1">
                    <a:solidFill>
                      <a:srgbClr val="C00000"/>
                    </a:solidFill>
                  </a:rPr>
                  <a:t>Funkhouser’s</a:t>
                </a:r>
                <a:r>
                  <a:rPr lang="en-US" altLang="zh-CN" dirty="0">
                    <a:solidFill>
                      <a:srgbClr val="C00000"/>
                    </a:solidFill>
                  </a:rPr>
                  <a:t> </a:t>
                </a:r>
                <a:r>
                  <a:rPr lang="en-US" altLang="zh-CN" dirty="0" smtClean="0">
                    <a:solidFill>
                      <a:srgbClr val="C00000"/>
                    </a:solidFill>
                  </a:rPr>
                  <a:t>paper. </a:t>
                </a:r>
                <a:r>
                  <a:rPr lang="en-US" altLang="zh-CN" dirty="0">
                    <a:solidFill>
                      <a:srgbClr val="0000FF"/>
                    </a:solidFill>
                  </a:rPr>
                  <a:t/>
                </a:r>
                <a:br>
                  <a:rPr lang="en-US" altLang="zh-CN" dirty="0">
                    <a:solidFill>
                      <a:srgbClr val="0000FF"/>
                    </a:solidFill>
                  </a:rPr>
                </a:br>
                <a:endParaRPr lang="en-US" altLang="zh-CN" dirty="0" smtClean="0">
                  <a:solidFill>
                    <a:srgbClr val="0000FF"/>
                  </a:solidFill>
                </a:endParaRPr>
              </a:p>
              <a:p>
                <a:pPr marL="457200" lvl="1" indent="0">
                  <a:buNone/>
                </a:pPr>
                <a:endParaRPr lang="en-US" altLang="zh-CN" dirty="0">
                  <a:solidFill>
                    <a:srgbClr val="0000FF"/>
                  </a:solidFill>
                </a:endParaRPr>
              </a:p>
              <a:p>
                <a:pPr marL="457200" lvl="1" indent="0">
                  <a:buNone/>
                </a:pPr>
                <a:r>
                  <a:rPr lang="en-US" altLang="zh-CN" dirty="0" smtClean="0">
                    <a:solidFill>
                      <a:srgbClr val="0000FF"/>
                    </a:solidFill>
                  </a:rPr>
                  <a:t>To </a:t>
                </a:r>
                <a:r>
                  <a:rPr lang="en-US" altLang="zh-CN" dirty="0">
                    <a:solidFill>
                      <a:srgbClr val="0000FF"/>
                    </a:solidFill>
                  </a:rPr>
                  <a:t>use Constrained Fronts, Multiresolution Trees benefit </a:t>
                </a:r>
                <a:r>
                  <a:rPr lang="en-US" altLang="zh-CN" dirty="0" smtClean="0">
                    <a:solidFill>
                      <a:srgbClr val="0000FF"/>
                    </a:solidFill>
                  </a:rPr>
                  <a:t>from being </a:t>
                </a:r>
                <a:r>
                  <a:rPr lang="en-US" altLang="zh-CN" dirty="0">
                    <a:solidFill>
                      <a:srgbClr val="0000FF"/>
                    </a:solidFill>
                  </a:rPr>
                  <a:t>cost-monotonic </a:t>
                </a:r>
                <a:r>
                  <a:rPr lang="en-US" altLang="zh-CN" dirty="0"/>
                  <a:t>(monotonic w.r.t. the cost function), </a:t>
                </a:r>
                <a:r>
                  <a:rPr lang="en-US" altLang="zh-CN" dirty="0" smtClean="0"/>
                  <a:t>to guarantee </a:t>
                </a:r>
                <a:r>
                  <a:rPr lang="en-US" altLang="zh-CN" dirty="0"/>
                  <a:t>that the total cost can be decreased by moving </a:t>
                </a:r>
                <a:r>
                  <a:rPr lang="en-US" altLang="zh-CN" dirty="0" smtClean="0"/>
                  <a:t>up the </a:t>
                </a:r>
                <a:r>
                  <a:rPr lang="en-US" altLang="zh-CN" dirty="0"/>
                  <a:t>tree. </a:t>
                </a:r>
                <a:endParaRPr lang="en-US" altLang="zh-CN" dirty="0" smtClean="0"/>
              </a:p>
              <a:p>
                <a:pPr marL="457200" lvl="1" indent="0">
                  <a:buNone/>
                </a:pPr>
                <a:r>
                  <a:rPr lang="en-US" altLang="zh-CN" dirty="0" smtClean="0">
                    <a:solidFill>
                      <a:srgbClr val="0000FF"/>
                    </a:solidFill>
                  </a:rPr>
                  <a:t>Cost </a:t>
                </a:r>
                <a:r>
                  <a:rPr lang="en-US" altLang="zh-CN" dirty="0">
                    <a:solidFill>
                      <a:srgbClr val="0000FF"/>
                    </a:solidFill>
                  </a:rPr>
                  <a:t>monotonicity is usually ensured by the </a:t>
                </a:r>
                <a:r>
                  <a:rPr lang="en-US" altLang="zh-CN" dirty="0" smtClean="0">
                    <a:solidFill>
                      <a:srgbClr val="0000FF"/>
                    </a:solidFill>
                  </a:rPr>
                  <a:t>bottom-up construction </a:t>
                </a:r>
                <a:r>
                  <a:rPr lang="en-US" altLang="zh-CN" dirty="0">
                    <a:solidFill>
                      <a:srgbClr val="0000FF"/>
                    </a:solidFill>
                  </a:rPr>
                  <a:t>process of internal </a:t>
                </a:r>
                <a:r>
                  <a:rPr lang="en-US" altLang="zh-CN" dirty="0" smtClean="0">
                    <a:solidFill>
                      <a:srgbClr val="0000FF"/>
                    </a:solidFill>
                  </a:rPr>
                  <a:t>nodes.</a:t>
                </a:r>
                <a:r>
                  <a:rPr lang="en-US" altLang="zh-CN" dirty="0">
                    <a:solidFill>
                      <a:srgbClr val="0000FF"/>
                    </a:solidFill>
                  </a:rPr>
                  <a:t/>
                </a:r>
                <a:br>
                  <a:rPr lang="en-US" altLang="zh-CN" dirty="0">
                    <a:solidFill>
                      <a:srgbClr val="0000FF"/>
                    </a:solidFill>
                  </a:rPr>
                </a:b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481622" y="1556596"/>
                <a:ext cx="10796603" cy="4873701"/>
              </a:xfrm>
              <a:blipFill rotWithShape="0">
                <a:blip r:embed="rId1"/>
                <a:stretch>
                  <a:fillRect l="-621" t="-10000"/>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stretch>
            <a:fillRect/>
          </a:stretch>
        </p:blipFill>
        <p:spPr>
          <a:xfrm>
            <a:off x="9034966" y="2437576"/>
            <a:ext cx="2164601" cy="767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Constrained Front properties</a:t>
            </a:r>
            <a:endParaRPr lang="zh-CN" altLang="en-US" sz="3200" dirty="0"/>
          </a:p>
        </p:txBody>
      </p:sp>
      <p:sp>
        <p:nvSpPr>
          <p:cNvPr id="3" name="内容占位符 2"/>
          <p:cNvSpPr>
            <a:spLocks noGrp="1"/>
          </p:cNvSpPr>
          <p:nvPr>
            <p:ph sz="quarter" idx="13"/>
          </p:nvPr>
        </p:nvSpPr>
        <p:spPr>
          <a:xfrm>
            <a:off x="481622" y="1556596"/>
            <a:ext cx="10796603" cy="4873701"/>
          </a:xfrm>
        </p:spPr>
        <p:txBody>
          <a:bodyPr>
            <a:normAutofit fontScale="92500" lnSpcReduction="10000"/>
          </a:bodyPr>
          <a:lstStyle/>
          <a:p>
            <a:r>
              <a:rPr lang="en-US" altLang="zh-CN" b="1" dirty="0" smtClean="0">
                <a:solidFill>
                  <a:srgbClr val="0000FF"/>
                </a:solidFill>
              </a:rPr>
              <a:t>Property 1. </a:t>
            </a:r>
            <a:r>
              <a:rPr lang="en-US" altLang="zh-CN" dirty="0"/>
              <a:t>Visual-Contribution Fronts can guarantee a certain image quality, but cannot guarantee a given frame rate. Constrained Fronts, on the contrary, can guarantee a frame-rate, but </a:t>
            </a:r>
            <a:r>
              <a:rPr lang="en-US" altLang="zh-CN" dirty="0" smtClean="0"/>
              <a:t>at a </a:t>
            </a:r>
            <a:r>
              <a:rPr lang="en-US" altLang="zh-CN" dirty="0"/>
              <a:t>variable image </a:t>
            </a:r>
            <a:r>
              <a:rPr lang="en-US" altLang="zh-CN" dirty="0" smtClean="0"/>
              <a:t>quality.</a:t>
            </a:r>
            <a:endParaRPr lang="en-US" altLang="zh-CN" dirty="0" smtClean="0"/>
          </a:p>
          <a:p>
            <a:endParaRPr lang="en-US" altLang="zh-CN" b="1" dirty="0" smtClean="0"/>
          </a:p>
          <a:p>
            <a:r>
              <a:rPr lang="en-US" altLang="zh-CN" b="1" dirty="0" smtClean="0">
                <a:solidFill>
                  <a:srgbClr val="0000FF"/>
                </a:solidFill>
              </a:rPr>
              <a:t>Property 2. </a:t>
            </a:r>
            <a:r>
              <a:rPr lang="en-US" altLang="zh-CN" dirty="0"/>
              <a:t>Constrained fronts </a:t>
            </a:r>
            <a:r>
              <a:rPr lang="en-US" altLang="zh-CN" i="1" dirty="0"/>
              <a:t>Fc </a:t>
            </a:r>
            <a:r>
              <a:rPr lang="en-US" altLang="zh-CN" dirty="0"/>
              <a:t>must be computed </a:t>
            </a:r>
            <a:r>
              <a:rPr lang="en-US" altLang="zh-CN" dirty="0" smtClean="0"/>
              <a:t>by updating </a:t>
            </a:r>
            <a:r>
              <a:rPr lang="en-US" altLang="zh-CN" dirty="0"/>
              <a:t>the front of the previous frame. They cannot be </a:t>
            </a:r>
            <a:r>
              <a:rPr lang="en-US" altLang="zh-CN" dirty="0" smtClean="0"/>
              <a:t>obtained by </a:t>
            </a:r>
            <a:r>
              <a:rPr lang="en-US" altLang="zh-CN" dirty="0"/>
              <a:t>a top-down tree </a:t>
            </a:r>
            <a:r>
              <a:rPr lang="en-US" altLang="zh-CN" dirty="0" smtClean="0"/>
              <a:t>traversal. They rely on lazy updates and CPU-GPU transmission algorithm. At each frame, only a few updates are performed and sent to GPU.</a:t>
            </a:r>
            <a:br>
              <a:rPr lang="en-US" altLang="zh-CN" dirty="0"/>
            </a:br>
            <a:endParaRPr lang="en-US" altLang="zh-CN" b="1" dirty="0" smtClean="0">
              <a:solidFill>
                <a:srgbClr val="0000FF"/>
              </a:solidFill>
            </a:endParaRPr>
          </a:p>
          <a:p>
            <a:r>
              <a:rPr lang="en-US" altLang="zh-CN" b="1" dirty="0" smtClean="0">
                <a:solidFill>
                  <a:srgbClr val="0000FF"/>
                </a:solidFill>
              </a:rPr>
              <a:t>Property 3. </a:t>
            </a:r>
            <a:r>
              <a:rPr lang="en-US" altLang="zh-CN" dirty="0"/>
              <a:t>Confronted with drastic camera movements, </a:t>
            </a:r>
            <a:r>
              <a:rPr lang="en-US" altLang="zh-CN" dirty="0" smtClean="0"/>
              <a:t>an algorithm </a:t>
            </a:r>
            <a:r>
              <a:rPr lang="en-US" altLang="zh-CN" dirty="0"/>
              <a:t>computing </a:t>
            </a:r>
            <a:r>
              <a:rPr lang="en-US" altLang="zh-CN" i="1" dirty="0"/>
              <a:t>Fc </a:t>
            </a:r>
            <a:r>
              <a:rPr lang="en-US" altLang="zh-CN" dirty="0"/>
              <a:t>will still comply with the frame-rate, </a:t>
            </a:r>
            <a:r>
              <a:rPr lang="en-US" altLang="zh-CN" dirty="0" smtClean="0"/>
              <a:t>but will </a:t>
            </a:r>
            <a:r>
              <a:rPr lang="en-US" altLang="zh-CN" dirty="0"/>
              <a:t>need several frames to maximize the image quality. </a:t>
            </a:r>
            <a:br>
              <a:rPr lang="en-US" altLang="zh-CN" dirty="0"/>
            </a:br>
            <a:endParaRPr lang="en-US" altLang="zh-CN" b="1" dirty="0" smtClean="0">
              <a:solidFill>
                <a:srgbClr val="0000FF"/>
              </a:solidFill>
            </a:endParaRPr>
          </a:p>
          <a:p>
            <a:r>
              <a:rPr lang="en-US" altLang="zh-CN" b="1" dirty="0" smtClean="0">
                <a:solidFill>
                  <a:srgbClr val="0000FF"/>
                </a:solidFill>
              </a:rPr>
              <a:t>Property 4. </a:t>
            </a:r>
            <a:r>
              <a:rPr lang="en-US" altLang="zh-CN" dirty="0"/>
              <a:t>Time-critical rendering algorithms require </a:t>
            </a:r>
            <a:r>
              <a:rPr lang="en-US" altLang="zh-CN" dirty="0" smtClean="0"/>
              <a:t>specific data </a:t>
            </a:r>
            <a:r>
              <a:rPr lang="en-US" altLang="zh-CN" dirty="0"/>
              <a:t>structures to manage </a:t>
            </a:r>
            <a:r>
              <a:rPr lang="en-US" altLang="zh-CN" dirty="0" smtClean="0"/>
              <a:t>visibility.</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Constrained Front properties</a:t>
            </a:r>
            <a:endParaRPr lang="zh-CN" altLang="en-US" sz="3200" dirty="0"/>
          </a:p>
        </p:txBody>
      </p:sp>
      <p:sp>
        <p:nvSpPr>
          <p:cNvPr id="3" name="内容占位符 2"/>
          <p:cNvSpPr>
            <a:spLocks noGrp="1"/>
          </p:cNvSpPr>
          <p:nvPr>
            <p:ph sz="quarter" idx="13"/>
          </p:nvPr>
        </p:nvSpPr>
        <p:spPr>
          <a:xfrm>
            <a:off x="481622" y="1556596"/>
            <a:ext cx="10697655" cy="4873701"/>
          </a:xfrm>
        </p:spPr>
        <p:txBody>
          <a:bodyPr>
            <a:normAutofit/>
          </a:bodyPr>
          <a:lstStyle/>
          <a:p>
            <a:r>
              <a:rPr lang="en-US" altLang="zh-CN" dirty="0">
                <a:solidFill>
                  <a:srgbClr val="0000FF"/>
                </a:solidFill>
              </a:rPr>
              <a:t>T</a:t>
            </a:r>
            <a:r>
              <a:rPr lang="en-US" altLang="zh-CN" dirty="0" smtClean="0">
                <a:solidFill>
                  <a:srgbClr val="0000FF"/>
                </a:solidFill>
              </a:rPr>
              <a:t>ime-critical </a:t>
            </a:r>
            <a:r>
              <a:rPr lang="en-US" altLang="zh-CN" dirty="0">
                <a:solidFill>
                  <a:srgbClr val="0000FF"/>
                </a:solidFill>
              </a:rPr>
              <a:t>visualization with a rendering budget requires </a:t>
            </a:r>
            <a:r>
              <a:rPr lang="en-US" altLang="zh-CN" dirty="0" smtClean="0">
                <a:solidFill>
                  <a:srgbClr val="0000FF"/>
                </a:solidFill>
              </a:rPr>
              <a:t>a monotonic </a:t>
            </a:r>
            <a:r>
              <a:rPr lang="en-US" altLang="zh-CN" dirty="0">
                <a:solidFill>
                  <a:srgbClr val="0000FF"/>
                </a:solidFill>
              </a:rPr>
              <a:t>Multiresolution Tree with respect to both </a:t>
            </a:r>
            <a:r>
              <a:rPr lang="en-US" altLang="zh-CN" i="1" dirty="0">
                <a:solidFill>
                  <a:srgbClr val="0000FF"/>
                </a:solidFill>
              </a:rPr>
              <a:t>c(n) </a:t>
            </a:r>
            <a:r>
              <a:rPr lang="en-US" altLang="zh-CN" dirty="0" smtClean="0">
                <a:solidFill>
                  <a:srgbClr val="0000FF"/>
                </a:solidFill>
              </a:rPr>
              <a:t>and </a:t>
            </a:r>
            <a:r>
              <a:rPr lang="en-US" altLang="zh-CN" i="1" dirty="0" smtClean="0">
                <a:solidFill>
                  <a:srgbClr val="0000FF"/>
                </a:solidFill>
              </a:rPr>
              <a:t>v(n</a:t>
            </a:r>
            <a:r>
              <a:rPr lang="en-US" altLang="zh-CN" i="1" dirty="0">
                <a:solidFill>
                  <a:srgbClr val="0000FF"/>
                </a:solidFill>
              </a:rPr>
              <a:t>, </a:t>
            </a:r>
            <a:r>
              <a:rPr lang="en-US" altLang="zh-CN" dirty="0">
                <a:solidFill>
                  <a:srgbClr val="0000FF"/>
                </a:solidFill>
              </a:rPr>
              <a:t>C</a:t>
            </a:r>
            <a:r>
              <a:rPr lang="en-US" altLang="zh-CN" i="1" dirty="0">
                <a:solidFill>
                  <a:srgbClr val="0000FF"/>
                </a:solidFill>
              </a:rPr>
              <a:t>)</a:t>
            </a:r>
            <a:r>
              <a:rPr lang="en-US" altLang="zh-CN" dirty="0">
                <a:solidFill>
                  <a:srgbClr val="0000FF"/>
                </a:solidFill>
              </a:rPr>
              <a:t>, </a:t>
            </a:r>
            <a:r>
              <a:rPr lang="en-US" altLang="zh-CN" dirty="0"/>
              <a:t>and should be based on a constrained front </a:t>
            </a:r>
            <a:r>
              <a:rPr lang="en-US" altLang="zh-CN" i="1" dirty="0"/>
              <a:t>Fc</a:t>
            </a:r>
            <a:r>
              <a:rPr lang="en-US" altLang="zh-CN" dirty="0"/>
              <a:t>, with </a:t>
            </a:r>
            <a:r>
              <a:rPr lang="en-US" altLang="zh-CN" dirty="0" smtClean="0"/>
              <a:t>local, incremental </a:t>
            </a:r>
            <a:r>
              <a:rPr lang="en-US" altLang="zh-CN" dirty="0"/>
              <a:t>front updates at each frame, lazy transmission and updates, and visibility </a:t>
            </a:r>
            <a:r>
              <a:rPr lang="en-US" altLang="zh-CN" dirty="0" smtClean="0"/>
              <a:t>management. </a:t>
            </a:r>
            <a:br>
              <a:rPr lang="en-US" altLang="zh-CN" dirty="0"/>
            </a:br>
            <a:endParaRPr lang="zh-CN" altLang="en-US" dirty="0">
              <a:solidFill>
                <a:srgbClr val="0000FF"/>
              </a:solidFill>
            </a:endParaRPr>
          </a:p>
        </p:txBody>
      </p:sp>
      <p:pic>
        <p:nvPicPr>
          <p:cNvPr id="4" name="图片 3"/>
          <p:cNvPicPr>
            <a:picLocks noChangeAspect="1"/>
          </p:cNvPicPr>
          <p:nvPr/>
        </p:nvPicPr>
        <p:blipFill>
          <a:blip r:embed="rId1"/>
          <a:stretch>
            <a:fillRect/>
          </a:stretch>
        </p:blipFill>
        <p:spPr>
          <a:xfrm>
            <a:off x="2403828" y="3653849"/>
            <a:ext cx="7403571" cy="219634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3" y="1477938"/>
            <a:ext cx="10550639" cy="4922862"/>
          </a:xfrm>
        </p:spPr>
        <p:txBody>
          <a:bodyPr>
            <a:normAutofit/>
          </a:bodyPr>
          <a:lstStyle/>
          <a:p>
            <a:r>
              <a:rPr lang="en-US" altLang="zh-CN" dirty="0" smtClean="0">
                <a:solidFill>
                  <a:srgbClr val="C00000"/>
                </a:solidFill>
              </a:rPr>
              <a:t>Hybrid Multiresolution </a:t>
            </a:r>
            <a:r>
              <a:rPr lang="en-US" altLang="zh-CN" dirty="0" err="1" smtClean="0">
                <a:solidFill>
                  <a:srgbClr val="C00000"/>
                </a:solidFill>
              </a:rPr>
              <a:t>Kd</a:t>
            </a:r>
            <a:r>
              <a:rPr lang="en-US" altLang="zh-CN" dirty="0" smtClean="0">
                <a:solidFill>
                  <a:srgbClr val="C00000"/>
                </a:solidFill>
              </a:rPr>
              <a:t>-tree </a:t>
            </a:r>
            <a:r>
              <a:rPr lang="en-US" altLang="zh-CN" dirty="0" smtClean="0"/>
              <a:t>contains </a:t>
            </a:r>
            <a:r>
              <a:rPr lang="en-US" altLang="zh-CN" dirty="0"/>
              <a:t>three different layers of nodes </a:t>
            </a:r>
            <a:r>
              <a:rPr lang="en-US" altLang="zh-CN" dirty="0" smtClean="0"/>
              <a:t>and associated </a:t>
            </a:r>
            <a:r>
              <a:rPr lang="en-US" altLang="zh-CN" dirty="0"/>
              <a:t>object data. </a:t>
            </a:r>
            <a:endParaRPr lang="en-US" altLang="zh-CN" dirty="0" smtClean="0"/>
          </a:p>
          <a:p>
            <a:pPr lvl="1"/>
            <a:r>
              <a:rPr lang="en-US" altLang="zh-CN" dirty="0" smtClean="0">
                <a:solidFill>
                  <a:srgbClr val="0000FF"/>
                </a:solidFill>
              </a:rPr>
              <a:t>Exact-layer: </a:t>
            </a:r>
            <a:r>
              <a:rPr lang="en-US" altLang="zh-CN" dirty="0" smtClean="0"/>
              <a:t>Exact geometry of objects.</a:t>
            </a:r>
            <a:endParaRPr lang="en-US" altLang="zh-CN" dirty="0" smtClean="0"/>
          </a:p>
          <a:p>
            <a:pPr lvl="1"/>
            <a:r>
              <a:rPr lang="en-US" altLang="zh-CN" dirty="0" smtClean="0">
                <a:solidFill>
                  <a:srgbClr val="0000FF"/>
                </a:solidFill>
              </a:rPr>
              <a:t>SP-layer: </a:t>
            </a:r>
            <a:r>
              <a:rPr lang="en-US" altLang="zh-CN" dirty="0" smtClean="0"/>
              <a:t>simplified polygonal representation of the portion of the scene.</a:t>
            </a:r>
            <a:endParaRPr lang="en-US" altLang="zh-CN" dirty="0" smtClean="0"/>
          </a:p>
          <a:p>
            <a:pPr lvl="1"/>
            <a:r>
              <a:rPr lang="en-US" altLang="zh-CN" dirty="0" smtClean="0">
                <a:solidFill>
                  <a:srgbClr val="0000FF"/>
                </a:solidFill>
              </a:rPr>
              <a:t>RI-layer: </a:t>
            </a:r>
            <a:r>
              <a:rPr lang="en-US" altLang="zh-CN" sz="2100" dirty="0"/>
              <a:t>the most aggressive simplifications of their </a:t>
            </a:r>
            <a:r>
              <a:rPr lang="en-US" altLang="zh-CN" sz="2100" dirty="0" err="1"/>
              <a:t>subtrees</a:t>
            </a:r>
            <a:r>
              <a:rPr lang="en-US" altLang="zh-CN" dirty="0" smtClean="0"/>
              <a:t>.</a:t>
            </a:r>
            <a:r>
              <a:rPr lang="en-US" altLang="zh-CN" dirty="0"/>
              <a:t> </a:t>
            </a:r>
            <a:endParaRPr lang="en-US" altLang="zh-CN" dirty="0" smtClean="0"/>
          </a:p>
          <a:p>
            <a:pPr lvl="2"/>
            <a:r>
              <a:rPr lang="en-US" altLang="zh-CN" dirty="0" smtClean="0"/>
              <a:t>Setting in Top three or four levels</a:t>
            </a:r>
            <a:endParaRPr lang="en-US" altLang="zh-CN" dirty="0" smtClean="0"/>
          </a:p>
          <a:p>
            <a:pPr lvl="2"/>
            <a:r>
              <a:rPr lang="en-US" altLang="zh-CN" dirty="0" smtClean="0"/>
              <a:t>Represented as ORIs (image-based representation).</a:t>
            </a:r>
            <a:endParaRPr lang="en-US" altLang="zh-CN" sz="1900" dirty="0"/>
          </a:p>
          <a:p>
            <a:pPr marL="457200" lvl="1" indent="0">
              <a:buNone/>
            </a:pPr>
            <a:endParaRPr lang="en-US" altLang="zh-CN" dirty="0" smtClean="0"/>
          </a:p>
          <a:p>
            <a:r>
              <a:rPr lang="en-US" altLang="zh-CN" dirty="0" smtClean="0">
                <a:solidFill>
                  <a:srgbClr val="C00000"/>
                </a:solidFill>
              </a:rPr>
              <a:t>HMTs </a:t>
            </a:r>
            <a:r>
              <a:rPr lang="en-US" altLang="zh-CN" dirty="0">
                <a:solidFill>
                  <a:srgbClr val="C00000"/>
                </a:solidFill>
              </a:rPr>
              <a:t>object-aware</a:t>
            </a:r>
            <a:r>
              <a:rPr lang="en-US" altLang="zh-CN" dirty="0" smtClean="0"/>
              <a:t>: </a:t>
            </a:r>
            <a:r>
              <a:rPr lang="en-US" altLang="zh-CN" i="1" dirty="0"/>
              <a:t>HMT</a:t>
            </a:r>
            <a:r>
              <a:rPr lang="en-US" altLang="zh-CN" dirty="0"/>
              <a:t>s can support selection of objects and groups of objects by</a:t>
            </a:r>
            <a:br>
              <a:rPr lang="en-US" altLang="zh-CN" dirty="0"/>
            </a:br>
            <a:r>
              <a:rPr lang="en-US" altLang="zh-CN" dirty="0"/>
              <a:t>clicking anytime on any of their triangles </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4" y="1477938"/>
            <a:ext cx="10727620" cy="4313261"/>
          </a:xfrm>
        </p:spPr>
        <p:txBody>
          <a:bodyPr>
            <a:normAutofit/>
          </a:bodyPr>
          <a:lstStyle/>
          <a:p>
            <a:r>
              <a:rPr lang="en-US" altLang="zh-CN" dirty="0" smtClean="0"/>
              <a:t>The </a:t>
            </a:r>
            <a:r>
              <a:rPr lang="en-US" altLang="zh-CN" dirty="0"/>
              <a:t>algorithm to render </a:t>
            </a:r>
            <a:r>
              <a:rPr lang="en-US" altLang="zh-CN" i="1" dirty="0"/>
              <a:t>HMT</a:t>
            </a:r>
            <a:r>
              <a:rPr lang="en-US" altLang="zh-CN" dirty="0"/>
              <a:t>s implements a constrained </a:t>
            </a:r>
            <a:r>
              <a:rPr lang="en-US" altLang="zh-CN" dirty="0" smtClean="0"/>
              <a:t>front to </a:t>
            </a:r>
            <a:r>
              <a:rPr lang="en-US" altLang="zh-CN" dirty="0"/>
              <a:t>address </a:t>
            </a:r>
            <a:r>
              <a:rPr lang="en-US" altLang="zh-CN" dirty="0" smtClean="0"/>
              <a:t>the requirement </a:t>
            </a:r>
            <a:r>
              <a:rPr lang="en-US" altLang="zh-CN" dirty="0"/>
              <a:t>of a guaranteed frame-rate. </a:t>
            </a:r>
            <a:r>
              <a:rPr lang="en-US" altLang="zh-CN" dirty="0" smtClean="0"/>
              <a:t> The cost </a:t>
            </a:r>
            <a:r>
              <a:rPr lang="en-US" altLang="zh-CN" i="1" dirty="0" smtClean="0"/>
              <a:t>c(n</a:t>
            </a:r>
            <a:r>
              <a:rPr lang="en-US" altLang="zh-CN" i="1" dirty="0"/>
              <a:t>)</a:t>
            </a:r>
            <a:r>
              <a:rPr lang="en-US" altLang="zh-CN" dirty="0" smtClean="0"/>
              <a:t> </a:t>
            </a:r>
            <a:r>
              <a:rPr lang="en-US" altLang="zh-CN" dirty="0"/>
              <a:t>and visual </a:t>
            </a:r>
            <a:r>
              <a:rPr lang="en-US" altLang="zh-CN" dirty="0" smtClean="0"/>
              <a:t>contribution </a:t>
            </a:r>
            <a:r>
              <a:rPr lang="en-US" altLang="zh-CN" i="1" dirty="0" smtClean="0"/>
              <a:t>v(n</a:t>
            </a:r>
            <a:r>
              <a:rPr lang="en-US" altLang="zh-CN" i="1" dirty="0"/>
              <a:t>, </a:t>
            </a:r>
            <a:r>
              <a:rPr lang="en-US" altLang="zh-CN" dirty="0" smtClean="0"/>
              <a:t>C</a:t>
            </a:r>
            <a:r>
              <a:rPr lang="en-US" altLang="zh-CN" i="1" dirty="0" smtClean="0"/>
              <a:t>)</a:t>
            </a:r>
            <a:r>
              <a:rPr lang="en-US" altLang="zh-CN" dirty="0"/>
              <a:t> </a:t>
            </a:r>
            <a:r>
              <a:rPr lang="en-US" altLang="zh-CN" dirty="0" smtClean="0"/>
              <a:t>for tree node </a:t>
            </a:r>
            <a:r>
              <a:rPr lang="en-US" altLang="zh-CN" i="1" dirty="0" smtClean="0"/>
              <a:t>n</a:t>
            </a:r>
            <a:r>
              <a:rPr lang="en-US" altLang="zh-CN" dirty="0" smtClean="0"/>
              <a:t> satisfy these </a:t>
            </a:r>
            <a:r>
              <a:rPr lang="en-US" altLang="zh-CN" dirty="0" smtClean="0">
                <a:solidFill>
                  <a:srgbClr val="0000FF"/>
                </a:solidFill>
              </a:rPr>
              <a:t>monotonicity properties</a:t>
            </a:r>
            <a:r>
              <a:rPr lang="en-US" altLang="zh-CN" dirty="0" smtClean="0"/>
              <a:t>:</a:t>
            </a:r>
            <a:endParaRPr lang="en-US" altLang="zh-CN" dirty="0"/>
          </a:p>
          <a:p>
            <a:pPr lvl="1"/>
            <a:r>
              <a:rPr lang="en-US" altLang="zh-CN" dirty="0" smtClean="0"/>
              <a:t> </a:t>
            </a:r>
            <a:r>
              <a:rPr lang="en-US" altLang="zh-CN" dirty="0"/>
              <a:t>For any non-leaf node in the tree, its </a:t>
            </a:r>
            <a:r>
              <a:rPr lang="en-US" altLang="zh-CN" dirty="0">
                <a:solidFill>
                  <a:srgbClr val="0000FF"/>
                </a:solidFill>
              </a:rPr>
              <a:t>cost</a:t>
            </a:r>
            <a:r>
              <a:rPr lang="en-US" altLang="zh-CN" dirty="0"/>
              <a:t> is lower than the </a:t>
            </a:r>
            <a:r>
              <a:rPr lang="en-US" altLang="zh-CN" dirty="0" smtClean="0"/>
              <a:t>sum of </a:t>
            </a:r>
            <a:r>
              <a:rPr lang="en-US" altLang="zh-CN" dirty="0"/>
              <a:t>the costs of its direct </a:t>
            </a:r>
            <a:r>
              <a:rPr lang="en-US" altLang="zh-CN" dirty="0" smtClean="0"/>
              <a:t>children.</a:t>
            </a:r>
            <a:endParaRPr lang="en-US" altLang="zh-CN" dirty="0" smtClean="0"/>
          </a:p>
          <a:p>
            <a:pPr lvl="1"/>
            <a:r>
              <a:rPr lang="en-US" altLang="zh-CN" dirty="0" smtClean="0"/>
              <a:t> For </a:t>
            </a:r>
            <a:r>
              <a:rPr lang="en-US" altLang="zh-CN" dirty="0"/>
              <a:t>any non-leaf node in the tree, its </a:t>
            </a:r>
            <a:r>
              <a:rPr lang="en-US" altLang="zh-CN" dirty="0">
                <a:solidFill>
                  <a:srgbClr val="0000FF"/>
                </a:solidFill>
              </a:rPr>
              <a:t>visual contribution </a:t>
            </a:r>
            <a:r>
              <a:rPr lang="en-US" altLang="zh-CN" dirty="0"/>
              <a:t>is </a:t>
            </a:r>
            <a:r>
              <a:rPr lang="en-US" altLang="zh-CN" dirty="0" smtClean="0"/>
              <a:t>lower than </a:t>
            </a:r>
            <a:r>
              <a:rPr lang="en-US" altLang="zh-CN" dirty="0"/>
              <a:t>the sum of the visual contributions of its direct </a:t>
            </a:r>
            <a:r>
              <a:rPr lang="en-US" altLang="zh-CN" dirty="0" smtClean="0"/>
              <a:t>children, regardless </a:t>
            </a:r>
            <a:r>
              <a:rPr lang="en-US" altLang="zh-CN" dirty="0"/>
              <a:t>of the camera location. </a:t>
            </a:r>
            <a:endParaRPr lang="en-US" altLang="zh-CN" dirty="0" smtClean="0"/>
          </a:p>
          <a:p>
            <a:pPr marL="457200" lvl="1" indent="0">
              <a:buNone/>
            </a:pPr>
            <a:endParaRPr lang="en-US" altLang="zh-CN" dirty="0" smtClean="0"/>
          </a:p>
          <a:p>
            <a:r>
              <a:rPr lang="en-US" altLang="zh-CN" dirty="0" smtClean="0">
                <a:solidFill>
                  <a:srgbClr val="0000FF"/>
                </a:solidFill>
              </a:rPr>
              <a:t>This paper generalize </a:t>
            </a:r>
            <a:r>
              <a:rPr lang="en-US" altLang="zh-CN" dirty="0" err="1" smtClean="0">
                <a:solidFill>
                  <a:srgbClr val="0000FF"/>
                </a:solidFill>
              </a:rPr>
              <a:t>Funkhouser’s</a:t>
            </a:r>
            <a:r>
              <a:rPr lang="en-US" altLang="zh-CN" dirty="0" smtClean="0">
                <a:solidFill>
                  <a:srgbClr val="0000FF"/>
                </a:solidFill>
              </a:rPr>
              <a:t> algorithm to render the </a:t>
            </a:r>
            <a:r>
              <a:rPr lang="en-US" altLang="zh-CN" i="1" dirty="0" smtClean="0">
                <a:solidFill>
                  <a:srgbClr val="0000FF"/>
                </a:solidFill>
              </a:rPr>
              <a:t>HMT </a:t>
            </a:r>
            <a:r>
              <a:rPr lang="en-US" altLang="zh-CN" dirty="0" smtClean="0">
                <a:solidFill>
                  <a:srgbClr val="0000FF"/>
                </a:solidFill>
              </a:rPr>
              <a:t>data structure, and try to (</a:t>
            </a:r>
            <a:r>
              <a:rPr lang="en-US" altLang="zh-CN" dirty="0" err="1" smtClean="0">
                <a:solidFill>
                  <a:srgbClr val="0000FF"/>
                </a:solidFill>
              </a:rPr>
              <a:t>suboptimally</a:t>
            </a:r>
            <a:r>
              <a:rPr lang="en-US" altLang="zh-CN" dirty="0" smtClean="0">
                <a:solidFill>
                  <a:srgbClr val="0000FF"/>
                </a:solidFill>
              </a:rPr>
              <a:t>) solve a constrained optimization problem at each frame. </a:t>
            </a:r>
            <a:br>
              <a:rPr lang="en-US" altLang="zh-CN" dirty="0" smtClean="0">
                <a:solidFill>
                  <a:srgbClr val="0000FF"/>
                </a:solidFill>
              </a:rPr>
            </a:b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Hybrid </a:t>
            </a:r>
            <a:r>
              <a:rPr lang="en-US" altLang="zh-CN" dirty="0" err="1" smtClean="0"/>
              <a:t>multiresolution</a:t>
            </a:r>
            <a:r>
              <a:rPr lang="en-US" altLang="zh-CN" dirty="0" smtClean="0"/>
              <a:t> trees (</a:t>
            </a:r>
            <a:r>
              <a:rPr lang="en-US" altLang="zh-CN" i="1" dirty="0" smtClean="0"/>
              <a:t>HMTs</a:t>
            </a:r>
            <a:r>
              <a:rPr lang="en-US" altLang="zh-CN" dirty="0" smtClean="0"/>
              <a:t>)</a:t>
            </a:r>
            <a:endParaRPr lang="zh-CN" altLang="en-US" dirty="0"/>
          </a:p>
        </p:txBody>
      </p:sp>
      <p:sp>
        <p:nvSpPr>
          <p:cNvPr id="3" name="内容占位符 2"/>
          <p:cNvSpPr>
            <a:spLocks noGrp="1"/>
          </p:cNvSpPr>
          <p:nvPr>
            <p:ph sz="quarter" idx="13"/>
          </p:nvPr>
        </p:nvSpPr>
        <p:spPr>
          <a:xfrm>
            <a:off x="913774" y="1044794"/>
            <a:ext cx="10727620" cy="1895051"/>
          </a:xfrm>
        </p:spPr>
        <p:txBody>
          <a:bodyPr>
            <a:normAutofit/>
          </a:bodyPr>
          <a:lstStyle/>
          <a:p>
            <a:r>
              <a:rPr lang="en-US" altLang="zh-CN" dirty="0"/>
              <a:t>The </a:t>
            </a:r>
            <a:r>
              <a:rPr lang="en-US" altLang="zh-CN" dirty="0">
                <a:solidFill>
                  <a:srgbClr val="0000FF"/>
                </a:solidFill>
              </a:rPr>
              <a:t>cost</a:t>
            </a:r>
            <a:r>
              <a:rPr lang="en-US" altLang="zh-CN" dirty="0"/>
              <a:t> is static, and is computed for each node during </a:t>
            </a:r>
            <a:r>
              <a:rPr lang="en-US" altLang="zh-CN" dirty="0" smtClean="0"/>
              <a:t>the tree generation.</a:t>
            </a:r>
            <a:endParaRPr lang="en-US" altLang="zh-CN" dirty="0" smtClean="0"/>
          </a:p>
          <a:p>
            <a:r>
              <a:rPr lang="en-US" altLang="zh-CN" dirty="0"/>
              <a:t>The </a:t>
            </a:r>
            <a:r>
              <a:rPr lang="en-US" altLang="zh-CN" dirty="0">
                <a:solidFill>
                  <a:srgbClr val="0000FF"/>
                </a:solidFill>
              </a:rPr>
              <a:t>visual contribution </a:t>
            </a:r>
            <a:r>
              <a:rPr lang="en-US" altLang="zh-CN" dirty="0"/>
              <a:t>of a certain node is a function </a:t>
            </a:r>
            <a:r>
              <a:rPr lang="en-US" altLang="zh-CN" dirty="0" smtClean="0"/>
              <a:t>which estimates </a:t>
            </a:r>
            <a:r>
              <a:rPr lang="en-US" altLang="zh-CN" dirty="0"/>
              <a:t>its contribution to the overall perceived image </a:t>
            </a:r>
            <a:r>
              <a:rPr lang="en-US" altLang="zh-CN" dirty="0" smtClean="0"/>
              <a:t>quality. It </a:t>
            </a:r>
            <a:r>
              <a:rPr lang="en-US" altLang="zh-CN" dirty="0"/>
              <a:t>is dynamic, depending on some intrinsic node </a:t>
            </a:r>
            <a:r>
              <a:rPr lang="en-US" altLang="zh-CN" dirty="0" smtClean="0"/>
              <a:t>information and </a:t>
            </a:r>
            <a:r>
              <a:rPr lang="en-US" altLang="zh-CN" dirty="0"/>
              <a:t>on the camera parameters during the navigation. </a:t>
            </a:r>
            <a:endParaRPr lang="en-US" altLang="zh-CN" dirty="0" smtClean="0"/>
          </a:p>
          <a:p>
            <a:endParaRPr lang="en-US" altLang="zh-CN" dirty="0" smtClean="0"/>
          </a:p>
        </p:txBody>
      </p:sp>
      <p:pic>
        <p:nvPicPr>
          <p:cNvPr id="4" name="图片 3"/>
          <p:cNvPicPr>
            <a:picLocks noChangeAspect="1"/>
          </p:cNvPicPr>
          <p:nvPr/>
        </p:nvPicPr>
        <p:blipFill>
          <a:blip r:embed="rId1"/>
          <a:stretch>
            <a:fillRect/>
          </a:stretch>
        </p:blipFill>
        <p:spPr>
          <a:xfrm>
            <a:off x="1267173" y="3653665"/>
            <a:ext cx="2961905" cy="580952"/>
          </a:xfrm>
          <a:prstGeom prst="rect">
            <a:avLst/>
          </a:prstGeom>
        </p:spPr>
      </p:pic>
      <p:pic>
        <p:nvPicPr>
          <p:cNvPr id="6" name="图片 5"/>
          <p:cNvPicPr>
            <a:picLocks noChangeAspect="1"/>
          </p:cNvPicPr>
          <p:nvPr/>
        </p:nvPicPr>
        <p:blipFill>
          <a:blip r:embed="rId2"/>
          <a:stretch>
            <a:fillRect/>
          </a:stretch>
        </p:blipFill>
        <p:spPr>
          <a:xfrm>
            <a:off x="8676656" y="3839379"/>
            <a:ext cx="2238095" cy="209524"/>
          </a:xfrm>
          <a:prstGeom prst="rect">
            <a:avLst/>
          </a:prstGeom>
        </p:spPr>
      </p:pic>
      <p:pic>
        <p:nvPicPr>
          <p:cNvPr id="7" name="图片 6"/>
          <p:cNvPicPr>
            <a:picLocks noChangeAspect="1"/>
          </p:cNvPicPr>
          <p:nvPr/>
        </p:nvPicPr>
        <p:blipFill>
          <a:blip r:embed="rId3"/>
          <a:stretch>
            <a:fillRect/>
          </a:stretch>
        </p:blipFill>
        <p:spPr>
          <a:xfrm>
            <a:off x="1267173" y="3053098"/>
            <a:ext cx="4133333" cy="352381"/>
          </a:xfrm>
          <a:prstGeom prst="rect">
            <a:avLst/>
          </a:prstGeom>
        </p:spPr>
      </p:pic>
      <p:pic>
        <p:nvPicPr>
          <p:cNvPr id="8" name="图片 7"/>
          <p:cNvPicPr>
            <a:picLocks noChangeAspect="1"/>
          </p:cNvPicPr>
          <p:nvPr/>
        </p:nvPicPr>
        <p:blipFill>
          <a:blip r:embed="rId4"/>
          <a:stretch>
            <a:fillRect/>
          </a:stretch>
        </p:blipFill>
        <p:spPr>
          <a:xfrm>
            <a:off x="5632050" y="3055983"/>
            <a:ext cx="2619048" cy="295238"/>
          </a:xfrm>
          <a:prstGeom prst="rect">
            <a:avLst/>
          </a:prstGeom>
        </p:spPr>
      </p:pic>
      <p:pic>
        <p:nvPicPr>
          <p:cNvPr id="9" name="图片 8"/>
          <p:cNvPicPr>
            <a:picLocks noChangeAspect="1"/>
          </p:cNvPicPr>
          <p:nvPr/>
        </p:nvPicPr>
        <p:blipFill>
          <a:blip r:embed="rId5"/>
          <a:stretch>
            <a:fillRect/>
          </a:stretch>
        </p:blipFill>
        <p:spPr>
          <a:xfrm>
            <a:off x="8633068" y="3075030"/>
            <a:ext cx="1742857" cy="257143"/>
          </a:xfrm>
          <a:prstGeom prst="rect">
            <a:avLst/>
          </a:prstGeom>
        </p:spPr>
      </p:pic>
      <p:pic>
        <p:nvPicPr>
          <p:cNvPr id="10" name="图片 9"/>
          <p:cNvPicPr>
            <a:picLocks noChangeAspect="1"/>
          </p:cNvPicPr>
          <p:nvPr/>
        </p:nvPicPr>
        <p:blipFill>
          <a:blip r:embed="rId6"/>
          <a:stretch>
            <a:fillRect/>
          </a:stretch>
        </p:blipFill>
        <p:spPr>
          <a:xfrm>
            <a:off x="4400486" y="3675898"/>
            <a:ext cx="4104762" cy="609524"/>
          </a:xfrm>
          <a:prstGeom prst="rect">
            <a:avLst/>
          </a:prstGeom>
        </p:spPr>
      </p:pic>
      <p:pic>
        <p:nvPicPr>
          <p:cNvPr id="11" name="图片 10"/>
          <p:cNvPicPr>
            <a:picLocks noChangeAspect="1"/>
          </p:cNvPicPr>
          <p:nvPr/>
        </p:nvPicPr>
        <p:blipFill>
          <a:blip r:embed="rId7"/>
          <a:stretch>
            <a:fillRect/>
          </a:stretch>
        </p:blipFill>
        <p:spPr>
          <a:xfrm>
            <a:off x="4390505" y="4552642"/>
            <a:ext cx="3778117" cy="1903646"/>
          </a:xfrm>
          <a:prstGeom prst="rect">
            <a:avLst/>
          </a:prstGeom>
        </p:spPr>
      </p:pic>
      <p:pic>
        <p:nvPicPr>
          <p:cNvPr id="12" name="图片 11"/>
          <p:cNvPicPr>
            <a:picLocks noChangeAspect="1"/>
          </p:cNvPicPr>
          <p:nvPr/>
        </p:nvPicPr>
        <p:blipFill>
          <a:blip r:embed="rId8"/>
          <a:stretch>
            <a:fillRect/>
          </a:stretch>
        </p:blipFill>
        <p:spPr>
          <a:xfrm>
            <a:off x="8348895" y="4573372"/>
            <a:ext cx="3509435" cy="1882916"/>
          </a:xfrm>
          <a:prstGeom prst="rect">
            <a:avLst/>
          </a:prstGeom>
        </p:spPr>
      </p:pic>
      <p:pic>
        <p:nvPicPr>
          <p:cNvPr id="5" name="图片 4"/>
          <p:cNvPicPr>
            <a:picLocks noChangeAspect="1"/>
          </p:cNvPicPr>
          <p:nvPr/>
        </p:nvPicPr>
        <p:blipFill>
          <a:blip r:embed="rId9"/>
          <a:stretch>
            <a:fillRect/>
          </a:stretch>
        </p:blipFill>
        <p:spPr>
          <a:xfrm>
            <a:off x="691711" y="4573372"/>
            <a:ext cx="3518521" cy="190843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Generation of the </a:t>
            </a:r>
            <a:r>
              <a:rPr lang="en-US" altLang="zh-CN" i="1" dirty="0" smtClean="0"/>
              <a:t>HMT</a:t>
            </a:r>
            <a:endParaRPr lang="zh-CN" altLang="en-US" i="1" dirty="0"/>
          </a:p>
        </p:txBody>
      </p:sp>
      <p:sp>
        <p:nvSpPr>
          <p:cNvPr id="3" name="内容占位符 2"/>
          <p:cNvSpPr>
            <a:spLocks noGrp="1"/>
          </p:cNvSpPr>
          <p:nvPr>
            <p:ph sz="quarter" idx="13"/>
          </p:nvPr>
        </p:nvSpPr>
        <p:spPr>
          <a:xfrm>
            <a:off x="913774" y="1268360"/>
            <a:ext cx="10267560" cy="5376279"/>
          </a:xfrm>
        </p:spPr>
        <p:txBody>
          <a:bodyPr>
            <a:normAutofit/>
          </a:bodyPr>
          <a:lstStyle/>
          <a:p>
            <a:pPr>
              <a:buFont typeface="+mj-lt"/>
              <a:buAutoNum type="arabicPeriod"/>
            </a:pPr>
            <a:r>
              <a:rPr lang="en-US" altLang="zh-CN" dirty="0" smtClean="0"/>
              <a:t>Objects in the input files are assigned sequential integer labels, and a single triangle soup is created and stored in external memory.</a:t>
            </a:r>
            <a:endParaRPr lang="en-US" altLang="zh-CN" dirty="0" smtClean="0"/>
          </a:p>
          <a:p>
            <a:pPr>
              <a:buFont typeface="+mj-lt"/>
              <a:buAutoNum type="arabicPeriod"/>
            </a:pPr>
            <a:endParaRPr lang="en-US" altLang="zh-CN" dirty="0" smtClean="0"/>
          </a:p>
          <a:p>
            <a:pPr>
              <a:buFont typeface="+mj-lt"/>
              <a:buAutoNum type="arabicPeriod"/>
            </a:pPr>
            <a:r>
              <a:rPr lang="en-US" altLang="zh-CN" dirty="0"/>
              <a:t>C</a:t>
            </a:r>
            <a:r>
              <a:rPr lang="en-US" altLang="zh-CN" dirty="0" smtClean="0"/>
              <a:t>reation of </a:t>
            </a:r>
            <a:r>
              <a:rPr lang="en-US" altLang="zh-CN" dirty="0" err="1" smtClean="0"/>
              <a:t>Kd</a:t>
            </a:r>
            <a:r>
              <a:rPr lang="en-US" altLang="zh-CN" dirty="0" smtClean="0"/>
              <a:t>-tree structure-&gt;standard recursive space splitting algorithm. Subdivision is repeated until nodes contain less than 50K triangles each.</a:t>
            </a:r>
            <a:endParaRPr lang="en-US" altLang="zh-CN" dirty="0" smtClean="0"/>
          </a:p>
          <a:p>
            <a:pPr>
              <a:buFont typeface="+mj-lt"/>
              <a:buAutoNum type="arabicPeriod"/>
            </a:pPr>
            <a:endParaRPr lang="en-US" altLang="zh-CN" dirty="0" smtClean="0"/>
          </a:p>
          <a:p>
            <a:pPr>
              <a:buFont typeface="+mj-lt"/>
              <a:buAutoNum type="arabicPeriod"/>
            </a:pPr>
            <a:r>
              <a:rPr lang="en-US" altLang="zh-CN" dirty="0" smtClean="0"/>
              <a:t>Node in the SP-layer are computed by bottom-up simplification, starting by the parents of the already defined Exact-layer nodes-&gt;Simplification scheme uses volumetric technique with surface construction.</a:t>
            </a:r>
            <a:endParaRPr lang="en-US" altLang="zh-CN" dirty="0" smtClean="0"/>
          </a:p>
          <a:p>
            <a:pPr>
              <a:buFont typeface="+mj-lt"/>
              <a:buAutoNum type="arabicPeriod"/>
            </a:pPr>
            <a:endParaRPr lang="en-US" altLang="zh-CN" dirty="0" smtClean="0"/>
          </a:p>
          <a:p>
            <a:pPr>
              <a:buFont typeface="+mj-lt"/>
              <a:buAutoNum type="arabicPeriod"/>
            </a:pPr>
            <a:r>
              <a:rPr lang="en-US" altLang="zh-CN" dirty="0" smtClean="0"/>
              <a:t>Upper tree layer (RI-layer) is computed with an modified algorithm based on ORIs.</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SP-layer node generation</a:t>
            </a:r>
            <a:endParaRPr lang="zh-CN" altLang="en-US" i="1" dirty="0"/>
          </a:p>
        </p:txBody>
      </p:sp>
      <p:sp>
        <p:nvSpPr>
          <p:cNvPr id="3" name="内容占位符 2"/>
          <p:cNvSpPr>
            <a:spLocks noGrp="1"/>
          </p:cNvSpPr>
          <p:nvPr>
            <p:ph sz="quarter" idx="13"/>
          </p:nvPr>
        </p:nvSpPr>
        <p:spPr>
          <a:xfrm>
            <a:off x="913773" y="1477938"/>
            <a:ext cx="10550639" cy="5166702"/>
          </a:xfrm>
        </p:spPr>
        <p:txBody>
          <a:bodyPr>
            <a:normAutofit/>
          </a:bodyPr>
          <a:lstStyle/>
          <a:p>
            <a:pPr marL="685800">
              <a:buFont typeface="+mj-lt"/>
              <a:buAutoNum type="arabicPeriod"/>
            </a:pPr>
            <a:r>
              <a:rPr lang="en-US" altLang="zh-CN" dirty="0">
                <a:solidFill>
                  <a:srgbClr val="0000FF"/>
                </a:solidFill>
              </a:rPr>
              <a:t>Visibility </a:t>
            </a:r>
            <a:r>
              <a:rPr lang="en-US" altLang="zh-CN" dirty="0" smtClean="0">
                <a:solidFill>
                  <a:srgbClr val="0000FF"/>
                </a:solidFill>
              </a:rPr>
              <a:t>culling.</a:t>
            </a:r>
            <a:endParaRPr lang="en-US" altLang="zh-CN" dirty="0">
              <a:solidFill>
                <a:srgbClr val="0000FF"/>
              </a:solidFill>
            </a:endParaRPr>
          </a:p>
          <a:p>
            <a:pPr marL="685800">
              <a:buFont typeface="+mj-lt"/>
              <a:buAutoNum type="arabicPeriod"/>
            </a:pPr>
            <a:r>
              <a:rPr lang="en-US" altLang="zh-CN" dirty="0">
                <a:solidFill>
                  <a:srgbClr val="0000FF"/>
                </a:solidFill>
              </a:rPr>
              <a:t>Complexity test.     </a:t>
            </a:r>
            <a:r>
              <a:rPr lang="en-US" altLang="zh-CN" sz="2000" dirty="0" smtClean="0"/>
              <a:t>If the node has less than 50K triangles?</a:t>
            </a:r>
            <a:endParaRPr lang="en-US" altLang="zh-CN" sz="2000" dirty="0" smtClean="0"/>
          </a:p>
          <a:p>
            <a:pPr marL="685800">
              <a:buFont typeface="+mj-lt"/>
              <a:buAutoNum type="arabicPeriod"/>
            </a:pPr>
            <a:r>
              <a:rPr lang="en-US" altLang="zh-CN" dirty="0">
                <a:solidFill>
                  <a:srgbClr val="0000FF"/>
                </a:solidFill>
              </a:rPr>
              <a:t>Node </a:t>
            </a:r>
            <a:r>
              <a:rPr lang="en-US" altLang="zh-CN" dirty="0" err="1">
                <a:solidFill>
                  <a:srgbClr val="0000FF"/>
                </a:solidFill>
              </a:rPr>
              <a:t>voxelization</a:t>
            </a:r>
            <a:r>
              <a:rPr lang="en-US" altLang="zh-CN" dirty="0">
                <a:solidFill>
                  <a:srgbClr val="0000FF"/>
                </a:solidFill>
              </a:rPr>
              <a:t>.   </a:t>
            </a:r>
            <a:r>
              <a:rPr lang="en-US" altLang="zh-CN" sz="2000" i="1" dirty="0" err="1" smtClean="0"/>
              <a:t>Nv</a:t>
            </a:r>
            <a:r>
              <a:rPr lang="en-US" altLang="zh-CN" sz="2000" dirty="0" smtClean="0"/>
              <a:t>=200</a:t>
            </a:r>
            <a:endParaRPr lang="en-US" altLang="zh-CN" sz="2000" dirty="0" smtClean="0"/>
          </a:p>
          <a:p>
            <a:pPr marL="685800">
              <a:buFont typeface="+mj-lt"/>
              <a:buAutoNum type="arabicPeriod"/>
            </a:pPr>
            <a:r>
              <a:rPr lang="en-US" altLang="zh-CN" dirty="0">
                <a:solidFill>
                  <a:srgbClr val="0000FF"/>
                </a:solidFill>
              </a:rPr>
              <a:t>Surface simplification</a:t>
            </a:r>
            <a:r>
              <a:rPr lang="en-US" altLang="zh-CN" dirty="0" smtClean="0">
                <a:solidFill>
                  <a:srgbClr val="0000FF"/>
                </a:solidFill>
              </a:rPr>
              <a:t>.</a:t>
            </a:r>
            <a:endParaRPr lang="en-US" altLang="zh-CN" dirty="0" smtClean="0"/>
          </a:p>
          <a:p>
            <a:pPr marL="685800">
              <a:buFont typeface="+mj-lt"/>
              <a:buAutoNum type="arabicPeriod"/>
            </a:pPr>
            <a:r>
              <a:rPr lang="en-US" altLang="zh-CN" dirty="0">
                <a:solidFill>
                  <a:srgbClr val="0000FF"/>
                </a:solidFill>
              </a:rPr>
              <a:t>Clipping. </a:t>
            </a:r>
            <a:r>
              <a:rPr lang="en-US" altLang="zh-CN" sz="2000" dirty="0" smtClean="0"/>
              <a:t>The resulting geometry is clipped inside the box of the node.</a:t>
            </a:r>
            <a:endParaRPr lang="en-US" altLang="zh-CN" sz="2000" dirty="0" smtClean="0"/>
          </a:p>
          <a:p>
            <a:pPr marL="685800">
              <a:buFont typeface="+mj-lt"/>
              <a:buAutoNum type="arabicPeriod"/>
            </a:pPr>
            <a:r>
              <a:rPr lang="en-US" altLang="zh-CN" dirty="0">
                <a:solidFill>
                  <a:srgbClr val="0000FF"/>
                </a:solidFill>
              </a:rPr>
              <a:t>Cost computation. </a:t>
            </a:r>
            <a:r>
              <a:rPr lang="en-US" altLang="zh-CN" sz="2000" dirty="0" smtClean="0"/>
              <a:t>The resulting number of polygons in the node (cost) is tested for monotonicity. If the cost is not lower than the sum of the children’s costs, </a:t>
            </a:r>
            <a:r>
              <a:rPr lang="en-US" altLang="zh-CN" sz="2000" i="1" dirty="0" err="1" smtClean="0"/>
              <a:t>Nv</a:t>
            </a:r>
            <a:r>
              <a:rPr lang="en-US" altLang="zh-CN" sz="2000" dirty="0" smtClean="0"/>
              <a:t> is decreased by a 10% and steps 3…6 are repeated.</a:t>
            </a:r>
            <a:endParaRPr lang="en-US" altLang="zh-CN" sz="2200" dirty="0"/>
          </a:p>
          <a:p>
            <a:pPr marL="0" indent="0">
              <a:buNone/>
            </a:pPr>
            <a:endParaRPr lang="en-US" altLang="zh-CN" dirty="0"/>
          </a:p>
          <a:p>
            <a:pPr>
              <a:buFont typeface="+mj-lt"/>
              <a:buAutoNum type="arabicPeriod"/>
            </a:pPr>
            <a:endParaRPr lang="en-US" altLang="zh-CN"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RI-layer node generation</a:t>
            </a:r>
            <a:endParaRPr lang="zh-CN" altLang="en-US" dirty="0"/>
          </a:p>
        </p:txBody>
      </p:sp>
      <p:sp>
        <p:nvSpPr>
          <p:cNvPr id="3" name="内容占位符 2"/>
          <p:cNvSpPr>
            <a:spLocks noGrp="1"/>
          </p:cNvSpPr>
          <p:nvPr>
            <p:ph sz="quarter" idx="13"/>
          </p:nvPr>
        </p:nvSpPr>
        <p:spPr/>
        <p:txBody>
          <a:bodyPr>
            <a:normAutofit/>
          </a:bodyPr>
          <a:lstStyle/>
          <a:p>
            <a:r>
              <a:rPr lang="en-US" altLang="zh-CN" dirty="0" smtClean="0"/>
              <a:t>The RI-layer fills levels 0…2 of the HMT, and each node is represented by 30 or less relief impostors.</a:t>
            </a:r>
            <a:endParaRPr lang="en-US" altLang="zh-CN" dirty="0" smtClean="0"/>
          </a:p>
          <a:p>
            <a:r>
              <a:rPr lang="en-US" altLang="zh-CN" dirty="0" smtClean="0"/>
              <a:t>Nodes in the RI-layer  is assigned a constant cost (because of the uniform number of impostors per node). </a:t>
            </a:r>
            <a:r>
              <a:rPr lang="en-US" altLang="zh-CN" dirty="0" smtClean="0">
                <a:solidFill>
                  <a:srgbClr val="0000FF"/>
                </a:solidFill>
              </a:rPr>
              <a:t>Cost monotonicity is therefore guaranteed by construction</a:t>
            </a:r>
            <a:r>
              <a:rPr lang="en-US" altLang="zh-CN" dirty="0" smtClean="0"/>
              <a:t>. The cost value is computed as an equivalent triangle count, based on the rendering time.</a:t>
            </a:r>
            <a:endParaRPr lang="en-US" altLang="zh-CN" dirty="0" smtClean="0"/>
          </a:p>
          <a:p>
            <a:r>
              <a:rPr lang="en-US" altLang="zh-CN" dirty="0" smtClean="0"/>
              <a:t>To make the HMT object-aware, we store for each triangle an integer identifier of the object it belongs to. In order to efficiently access material properties we store them in an N*N </a:t>
            </a:r>
            <a:r>
              <a:rPr lang="en-US" altLang="zh-CN" dirty="0" smtClean="0">
                <a:solidFill>
                  <a:srgbClr val="0000FF"/>
                </a:solidFill>
              </a:rPr>
              <a:t>Object Texture</a:t>
            </a:r>
            <a:r>
              <a:rPr lang="en-US" altLang="zh-CN" dirty="0" smtClean="0"/>
              <a:t>.</a:t>
            </a:r>
            <a:endParaRPr lang="zh-CN" altLang="en-US" dirty="0"/>
          </a:p>
        </p:txBody>
      </p:sp>
      <p:pic>
        <p:nvPicPr>
          <p:cNvPr id="4" name="内容占位符 3"/>
          <p:cNvPicPr>
            <a:picLocks noChangeAspect="1"/>
          </p:cNvPicPr>
          <p:nvPr/>
        </p:nvPicPr>
        <p:blipFill>
          <a:blip r:embed="rId1"/>
          <a:stretch>
            <a:fillRect/>
          </a:stretch>
        </p:blipFill>
        <p:spPr>
          <a:xfrm>
            <a:off x="3156155" y="5063106"/>
            <a:ext cx="5702710" cy="1609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Visualization and interactive scene editing</a:t>
            </a:r>
            <a:endParaRPr lang="zh-CN" altLang="en-US" dirty="0"/>
          </a:p>
        </p:txBody>
      </p:sp>
      <p:sp>
        <p:nvSpPr>
          <p:cNvPr id="3" name="内容占位符 2"/>
          <p:cNvSpPr>
            <a:spLocks noGrp="1"/>
          </p:cNvSpPr>
          <p:nvPr>
            <p:ph sz="quarter" idx="13"/>
          </p:nvPr>
        </p:nvSpPr>
        <p:spPr/>
        <p:txBody>
          <a:bodyPr/>
          <a:lstStyle/>
          <a:p>
            <a:r>
              <a:rPr lang="en-US" altLang="zh-CN" dirty="0" smtClean="0"/>
              <a:t>The visualization algorithm is based on a dynamic constrained front </a:t>
            </a:r>
            <a:r>
              <a:rPr lang="en-US" altLang="zh-CN" i="1" dirty="0" err="1" smtClean="0"/>
              <a:t>Fk</a:t>
            </a:r>
            <a:r>
              <a:rPr lang="en-US" altLang="zh-CN" i="1" dirty="0"/>
              <a:t>.</a:t>
            </a:r>
            <a:r>
              <a:rPr lang="en-US" altLang="zh-CN" dirty="0" smtClean="0"/>
              <a:t>.</a:t>
            </a:r>
            <a:endParaRPr lang="en-US" altLang="zh-CN" dirty="0" smtClean="0"/>
          </a:p>
          <a:p>
            <a:r>
              <a:rPr lang="en-US" altLang="zh-CN" dirty="0" smtClean="0"/>
              <a:t>The rendering algorithm solves the </a:t>
            </a:r>
            <a:r>
              <a:rPr lang="en-US" altLang="zh-CN" dirty="0" smtClean="0">
                <a:solidFill>
                  <a:srgbClr val="0000FF"/>
                </a:solidFill>
              </a:rPr>
              <a:t>constrained optimization problem</a:t>
            </a:r>
            <a:r>
              <a:rPr lang="en-US" altLang="zh-CN" dirty="0" smtClean="0"/>
              <a:t>.</a:t>
            </a:r>
            <a:endParaRPr lang="en-US" altLang="zh-CN" dirty="0" smtClean="0"/>
          </a:p>
          <a:p>
            <a:r>
              <a:rPr lang="en-US" altLang="zh-CN" dirty="0" smtClean="0"/>
              <a:t>The optimization starts with the front at the previous frame and updates it. Front update is based on two operations, </a:t>
            </a:r>
            <a:r>
              <a:rPr lang="en-US" altLang="zh-CN" dirty="0" smtClean="0">
                <a:solidFill>
                  <a:srgbClr val="0000FF"/>
                </a:solidFill>
              </a:rPr>
              <a:t>node split and node collapse.</a:t>
            </a:r>
            <a:endParaRPr lang="en-US" altLang="zh-CN" dirty="0" smtClean="0">
              <a:solidFill>
                <a:srgbClr val="0000FF"/>
              </a:solidFill>
            </a:endParaRPr>
          </a:p>
          <a:p>
            <a:endParaRPr lang="en-US" altLang="zh-CN" dirty="0" smtClean="0"/>
          </a:p>
          <a:p>
            <a:r>
              <a:rPr lang="en-US" altLang="zh-CN" dirty="0" smtClean="0"/>
              <a:t>Front </a:t>
            </a:r>
            <a:r>
              <a:rPr lang="en-US" altLang="zh-CN" dirty="0"/>
              <a:t>nodes</a:t>
            </a:r>
            <a:r>
              <a:rPr lang="en-US" altLang="zh-CN" dirty="0" smtClean="0"/>
              <a:t>:</a:t>
            </a:r>
            <a:endParaRPr lang="en-US" altLang="zh-CN" dirty="0" smtClean="0"/>
          </a:p>
          <a:p>
            <a:pPr lvl="1"/>
            <a:r>
              <a:rPr lang="en-US" altLang="zh-CN" dirty="0" smtClean="0"/>
              <a:t>Outside the present frustum</a:t>
            </a:r>
            <a:endParaRPr lang="en-US" altLang="zh-CN" dirty="0" smtClean="0"/>
          </a:p>
          <a:p>
            <a:pPr lvl="1"/>
            <a:r>
              <a:rPr lang="en-US" altLang="zh-CN" dirty="0" smtClean="0"/>
              <a:t>Occluded nodes</a:t>
            </a:r>
            <a:endParaRPr lang="en-US" altLang="zh-CN" dirty="0" smtClean="0"/>
          </a:p>
          <a:p>
            <a:pPr lvl="1"/>
            <a:r>
              <a:rPr lang="en-US" altLang="zh-CN" dirty="0" smtClean="0"/>
              <a:t>Visible nodes</a:t>
            </a:r>
            <a:endParaRPr lang="en-US" altLang="zh-CN" dirty="0"/>
          </a:p>
          <a:p>
            <a:endParaRPr lang="zh-CN" altLang="en-US" dirty="0">
              <a:solidFill>
                <a:srgbClr val="0000FF"/>
              </a:solidFill>
            </a:endParaRPr>
          </a:p>
        </p:txBody>
      </p:sp>
      <p:pic>
        <p:nvPicPr>
          <p:cNvPr id="4" name="图片 3"/>
          <p:cNvPicPr>
            <a:picLocks noChangeAspect="1"/>
          </p:cNvPicPr>
          <p:nvPr/>
        </p:nvPicPr>
        <p:blipFill>
          <a:blip r:embed="rId1"/>
          <a:stretch>
            <a:fillRect/>
          </a:stretch>
        </p:blipFill>
        <p:spPr>
          <a:xfrm>
            <a:off x="9538481" y="1784930"/>
            <a:ext cx="2504489" cy="889444"/>
          </a:xfrm>
          <a:prstGeom prst="rect">
            <a:avLst/>
          </a:prstGeom>
        </p:spPr>
      </p:pic>
      <p:pic>
        <p:nvPicPr>
          <p:cNvPr id="5" name="图片 4"/>
          <p:cNvPicPr>
            <a:picLocks noChangeAspect="1"/>
          </p:cNvPicPr>
          <p:nvPr/>
        </p:nvPicPr>
        <p:blipFill>
          <a:blip r:embed="rId2"/>
          <a:stretch>
            <a:fillRect/>
          </a:stretch>
        </p:blipFill>
        <p:spPr>
          <a:xfrm>
            <a:off x="5213841" y="3621161"/>
            <a:ext cx="5576885" cy="2816119"/>
          </a:xfrm>
          <a:prstGeom prst="rect">
            <a:avLst/>
          </a:prstGeom>
        </p:spPr>
      </p:pic>
      <p:sp>
        <p:nvSpPr>
          <p:cNvPr id="6" name="矩形 5"/>
          <p:cNvSpPr/>
          <p:nvPr/>
        </p:nvSpPr>
        <p:spPr>
          <a:xfrm>
            <a:off x="1455174" y="4522838"/>
            <a:ext cx="3116826" cy="7472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733368" y="4001729"/>
            <a:ext cx="2359742" cy="400110"/>
          </a:xfrm>
          <a:prstGeom prst="rect">
            <a:avLst/>
          </a:prstGeom>
        </p:spPr>
        <p:txBody>
          <a:bodyPr wrap="square">
            <a:spAutoFit/>
          </a:bodyPr>
          <a:lstStyle/>
          <a:p>
            <a:pPr lvl="1"/>
            <a:r>
              <a:rPr lang="en-US" altLang="zh-CN" sz="2000" dirty="0">
                <a:solidFill>
                  <a:srgbClr val="C00000"/>
                </a:solidFill>
                <a:latin typeface="Times New Roman" panose="02020603050405020304" pitchFamily="18" charset="0"/>
              </a:rPr>
              <a:t>I</a:t>
            </a:r>
            <a:r>
              <a:rPr lang="en-US" altLang="zh-CN" sz="2000" dirty="0" smtClean="0">
                <a:solidFill>
                  <a:srgbClr val="C00000"/>
                </a:solidFill>
                <a:latin typeface="Times New Roman" panose="02020603050405020304" pitchFamily="18" charset="0"/>
              </a:rPr>
              <a:t>nvisible </a:t>
            </a:r>
            <a:r>
              <a:rPr lang="en-US" altLang="zh-CN" sz="2000" dirty="0">
                <a:solidFill>
                  <a:srgbClr val="C00000"/>
                </a:solidFill>
                <a:latin typeface="Times New Roman" panose="02020603050405020304" pitchFamily="18" charset="0"/>
              </a:rPr>
              <a:t>nodes</a:t>
            </a:r>
            <a:endParaRPr lang="en-US" altLang="zh-CN" sz="2000" dirty="0">
              <a:solidFill>
                <a:srgbClr val="C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Visualization and interactive scene editing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570271" y="1556596"/>
                <a:ext cx="10904599" cy="5149004"/>
              </a:xfrm>
            </p:spPr>
            <p:txBody>
              <a:bodyPr>
                <a:normAutofit fontScale="92500"/>
              </a:bodyPr>
              <a:lstStyle/>
              <a:p>
                <a:r>
                  <a:rPr lang="en-US" altLang="zh-CN" dirty="0" smtClean="0"/>
                  <a:t>The front update implements a greedy suboptimal optimization and transforms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oMath>
                </a14:m>
                <a:r>
                  <a:rPr lang="en-US" altLang="zh-CN" dirty="0" smtClean="0"/>
                  <a:t> into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𝑢</m:t>
                        </m:r>
                      </m:sup>
                    </m:sSubSup>
                  </m:oMath>
                </a14:m>
                <a:r>
                  <a:rPr lang="en-US" altLang="zh-CN" dirty="0" smtClean="0"/>
                  <a:t> .</a:t>
                </a:r>
              </a:p>
              <a:p>
                <a:pPr marL="914400" lvl="1" indent="-457200">
                  <a:buFont typeface="+mj-lt"/>
                  <a:buAutoNum type="arabicPeriod"/>
                </a:pPr>
                <a:r>
                  <a:rPr lang="en-US" altLang="zh-CN" dirty="0" smtClean="0"/>
                  <a:t>Computation of updated front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a:t>
                </a:r>
              </a:p>
              <a:p>
                <a:pPr marL="1371600" lvl="2" indent="-457200">
                  <a:buFont typeface="+mj-lt"/>
                  <a:buAutoNum type="alphaLcPeriod"/>
                </a:pPr>
                <a:r>
                  <a:rPr lang="en-US" altLang="zh-CN" dirty="0" smtClean="0"/>
                  <a:t>Pairs of siblings such that both of them are invisible nodes are collapsed. </a:t>
                </a:r>
              </a:p>
              <a:p>
                <a:pPr marL="1371600" lvl="2" indent="-457200">
                  <a:buFont typeface="+mj-lt"/>
                  <a:buAutoNum type="alphaLcPeriod"/>
                </a:pPr>
                <a:r>
                  <a:rPr lang="en-US" altLang="zh-CN" dirty="0" smtClean="0"/>
                  <a:t>After dynamic visual contribution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𝑑</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r>
                  <a:rPr lang="en-US" altLang="zh-CN" dirty="0" smtClean="0"/>
                  <a:t> computation of every </a:t>
                </a:r>
                <a:r>
                  <a:rPr lang="en-US" altLang="zh-CN" dirty="0" smtClean="0"/>
                  <a:t>visible node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sub>
                    </m:sSub>
                  </m:oMath>
                </a14:m>
                <a:r>
                  <a:rPr lang="en-US" altLang="zh-CN" dirty="0" smtClean="0"/>
                  <a:t>, the visible node </a:t>
                </a:r>
                <a:r>
                  <a:rPr lang="en-US" altLang="zh-CN" i="1" dirty="0" smtClean="0"/>
                  <a:t>n</a:t>
                </a:r>
                <a:r>
                  <a:rPr lang="en-US" altLang="zh-CN" dirty="0" smtClean="0"/>
                  <a:t> with maximum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r>
                  <a:rPr lang="en-US" altLang="zh-CN" dirty="0" smtClean="0"/>
                  <a:t> is detected and refined. </a:t>
                </a:r>
              </a:p>
              <a:p>
                <a:pPr marL="1371600" lvl="2" indent="-457200">
                  <a:buFont typeface="+mj-lt"/>
                  <a:buAutoNum type="alphaLcPeriod"/>
                </a:pPr>
                <a:r>
                  <a:rPr lang="en-US" altLang="zh-CN" dirty="0" smtClean="0"/>
                  <a:t>Candidates to collapse are computed and collapsed. </a:t>
                </a:r>
                <a:r>
                  <a:rPr lang="en-US" altLang="zh-CN" dirty="0"/>
                  <a:t>The candidate pair </a:t>
                </a:r>
                <a:r>
                  <a:rPr lang="en-US" altLang="zh-CN" i="1" dirty="0"/>
                  <a:t>(n</a:t>
                </a:r>
                <a:r>
                  <a:rPr lang="en-US" altLang="zh-CN" dirty="0"/>
                  <a:t>1</a:t>
                </a:r>
                <a:r>
                  <a:rPr lang="en-US" altLang="zh-CN" i="1" dirty="0"/>
                  <a:t>, n</a:t>
                </a:r>
                <a:r>
                  <a:rPr lang="en-US" altLang="zh-CN" dirty="0"/>
                  <a:t>2</a:t>
                </a:r>
                <a:r>
                  <a:rPr lang="en-US" altLang="zh-CN" i="1" dirty="0"/>
                  <a:t>) </a:t>
                </a:r>
                <a:r>
                  <a:rPr lang="en-US" altLang="zh-CN" dirty="0"/>
                  <a:t>with the</a:t>
                </a:r>
                <a:br>
                  <a:rPr lang="en-US" altLang="zh-CN" dirty="0"/>
                </a:br>
                <a:r>
                  <a:rPr lang="en-US" altLang="zh-CN" dirty="0"/>
                  <a:t>lowest </a:t>
                </a:r>
                <a:r>
                  <a:rPr lang="en-US" altLang="zh-CN" i="1" dirty="0"/>
                  <a:t>v(n</a:t>
                </a:r>
                <a:r>
                  <a:rPr lang="en-US" altLang="zh-CN" dirty="0"/>
                  <a:t>1</a:t>
                </a:r>
                <a:r>
                  <a:rPr lang="en-US" altLang="zh-CN" i="1" dirty="0"/>
                  <a:t>, </a:t>
                </a:r>
                <a:r>
                  <a:rPr lang="en-US" altLang="zh-CN" dirty="0"/>
                  <a:t>C</a:t>
                </a:r>
                <a:r>
                  <a:rPr lang="en-US" altLang="zh-CN" i="1" dirty="0"/>
                  <a:t>)</a:t>
                </a:r>
                <a:r>
                  <a:rPr lang="en-US" altLang="zh-CN" dirty="0"/>
                  <a:t>+</a:t>
                </a:r>
                <a:r>
                  <a:rPr lang="en-US" altLang="zh-CN" i="1" dirty="0"/>
                  <a:t>v(n</a:t>
                </a:r>
                <a:r>
                  <a:rPr lang="en-US" altLang="zh-CN" dirty="0"/>
                  <a:t>2</a:t>
                </a:r>
                <a:r>
                  <a:rPr lang="en-US" altLang="zh-CN" i="1" dirty="0"/>
                  <a:t>, </a:t>
                </a:r>
                <a:r>
                  <a:rPr lang="en-US" altLang="zh-CN" dirty="0"/>
                  <a:t>C</a:t>
                </a:r>
                <a:r>
                  <a:rPr lang="en-US" altLang="zh-CN" i="1" dirty="0"/>
                  <a:t>) </a:t>
                </a:r>
                <a:r>
                  <a:rPr lang="en-US" altLang="zh-CN" dirty="0"/>
                  <a:t>is </a:t>
                </a:r>
                <a:r>
                  <a:rPr lang="en-US" altLang="zh-CN" dirty="0" smtClean="0"/>
                  <a:t>collapsed, and </a:t>
                </a:r>
                <a:r>
                  <a:rPr lang="en-US" altLang="zh-CN" dirty="0"/>
                  <a:t>this collapse </a:t>
                </a:r>
                <a:r>
                  <a:rPr lang="en-US" altLang="zh-CN" dirty="0" smtClean="0"/>
                  <a:t>is until </a:t>
                </a:r>
                <a:r>
                  <a:rPr lang="en-US" altLang="zh-CN" dirty="0"/>
                  <a:t>the total front cost is lower </a:t>
                </a:r>
                <a:r>
                  <a:rPr lang="en-US" altLang="zh-CN" dirty="0" smtClean="0"/>
                  <a:t>than </a:t>
                </a:r>
                <a:r>
                  <a:rPr lang="en-US" altLang="zh-CN" i="1" dirty="0" err="1" smtClean="0"/>
                  <a:t>MaxCost</a:t>
                </a:r>
                <a:r>
                  <a:rPr lang="en-US" altLang="zh-CN" dirty="0" smtClean="0"/>
                  <a:t> .</a:t>
                </a:r>
              </a:p>
              <a:p>
                <a:pPr marL="914400" lvl="1" indent="-457200">
                  <a:buFont typeface="+mj-lt"/>
                  <a:buAutoNum type="arabicPeriod"/>
                </a:pPr>
                <a:r>
                  <a:rPr lang="en-US" altLang="zh-CN" dirty="0" smtClean="0"/>
                  <a:t>GPU cache is updated by transmitting the changed nodes that has a visible label.</a:t>
                </a:r>
              </a:p>
              <a:p>
                <a:pPr marL="914400" lvl="1" indent="-457200">
                  <a:buFont typeface="+mj-lt"/>
                  <a:buAutoNum type="arabicPeriod"/>
                </a:pPr>
                <a:r>
                  <a:rPr lang="en-US" altLang="zh-CN" dirty="0" smtClean="0"/>
                  <a:t>The Front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 becomes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b="0" i="1" smtClean="0">
                            <a:latin typeface="Cambria Math" panose="02040503050406030204" pitchFamily="18" charset="0"/>
                          </a:rPr>
                          <m:t>+1</m:t>
                        </m:r>
                      </m:sub>
                    </m:sSub>
                  </m:oMath>
                </a14:m>
                <a:r>
                  <a:rPr lang="en-US" altLang="zh-CN" dirty="0" smtClean="0"/>
                  <a:t> by updating the occlusion labels. Occlusion queries are sent by all nodes in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𝑘</m:t>
                        </m:r>
                      </m:sub>
                      <m:sup>
                        <m:r>
                          <a:rPr lang="en-US" altLang="zh-CN" i="1">
                            <a:latin typeface="Cambria Math" panose="02040503050406030204" pitchFamily="18" charset="0"/>
                          </a:rPr>
                          <m:t>𝑢</m:t>
                        </m:r>
                      </m:sup>
                    </m:sSubSup>
                  </m:oMath>
                </a14:m>
                <a:r>
                  <a:rPr lang="en-US" altLang="zh-CN" dirty="0" smtClean="0"/>
                  <a:t> intersecting the frustum.</a:t>
                </a:r>
              </a:p>
              <a:p>
                <a:pPr marL="228600" indent="0">
                  <a:buNone/>
                </a:pPr>
                <a:endParaRPr lang="en-US" altLang="zh-CN" dirty="0" smtClean="0"/>
              </a:p>
              <a:p>
                <a:pPr marL="228600" indent="0">
                  <a:buNone/>
                </a:pPr>
                <a:r>
                  <a:rPr lang="en-US" altLang="zh-CN" dirty="0" smtClean="0">
                    <a:solidFill>
                      <a:srgbClr val="0000FF"/>
                    </a:solidFill>
                  </a:rPr>
                  <a:t>Constraining the total cost to be lower than </a:t>
                </a:r>
                <a:r>
                  <a:rPr lang="en-US" altLang="zh-CN" i="1" dirty="0" err="1" smtClean="0">
                    <a:solidFill>
                      <a:srgbClr val="0000FF"/>
                    </a:solidFill>
                  </a:rPr>
                  <a:t>MaxCost</a:t>
                </a:r>
                <a:r>
                  <a:rPr lang="en-US" altLang="zh-CN" dirty="0" smtClean="0">
                    <a:solidFill>
                      <a:srgbClr val="0000FF"/>
                    </a:solidFill>
                  </a:rPr>
                  <a:t> is basically equivalent to constraining the maximum front cardinality.</a:t>
                </a: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570271" y="1556596"/>
                <a:ext cx="10904599" cy="5149004"/>
              </a:xfrm>
              <a:blipFill rotWithShape="0">
                <a:blip r:embed="rId1"/>
                <a:stretch>
                  <a:fillRect l="-503" r="-895" b="-118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Interactive scene editing</a:t>
            </a:r>
            <a:endParaRPr lang="zh-CN" altLang="en-US" dirty="0"/>
          </a:p>
        </p:txBody>
      </p:sp>
      <p:sp>
        <p:nvSpPr>
          <p:cNvPr id="3" name="内容占位符 2"/>
          <p:cNvSpPr>
            <a:spLocks noGrp="1"/>
          </p:cNvSpPr>
          <p:nvPr>
            <p:ph sz="quarter" idx="13"/>
          </p:nvPr>
        </p:nvSpPr>
        <p:spPr>
          <a:xfrm>
            <a:off x="501443" y="1556596"/>
            <a:ext cx="11189111" cy="5149004"/>
          </a:xfrm>
        </p:spPr>
        <p:txBody>
          <a:bodyPr>
            <a:normAutofit/>
          </a:bodyPr>
          <a:lstStyle/>
          <a:p>
            <a:r>
              <a:rPr lang="en-US" altLang="zh-CN" dirty="0" smtClean="0"/>
              <a:t>Operations on sets of selected objects-optionally selected directly in the CAD design tree–use the Object Texture. Selection feedback is performed via a changed of the object material color.</a:t>
            </a:r>
            <a:endParaRPr lang="en-US" altLang="zh-CN" dirty="0" smtClean="0"/>
          </a:p>
          <a:p>
            <a:endParaRPr lang="en-US" altLang="zh-CN" dirty="0" smtClean="0">
              <a:solidFill>
                <a:srgbClr val="0000FF"/>
              </a:solidFill>
            </a:endParaRPr>
          </a:p>
          <a:p>
            <a:r>
              <a:rPr lang="en-US" altLang="zh-CN" dirty="0" smtClean="0">
                <a:solidFill>
                  <a:srgbClr val="0000FF"/>
                </a:solidFill>
              </a:rPr>
              <a:t>Interactive dragging of the set of selected objects is possible, in sets of moderate cardinality.</a:t>
            </a:r>
            <a:endParaRPr lang="en-US" altLang="zh-CN" dirty="0" smtClean="0">
              <a:solidFill>
                <a:srgbClr val="0000FF"/>
              </a:solidFill>
            </a:endParaRPr>
          </a:p>
          <a:p>
            <a:endParaRPr lang="en-US" altLang="zh-CN" dirty="0" smtClean="0">
              <a:solidFill>
                <a:srgbClr val="0000FF"/>
              </a:solidFill>
            </a:endParaRPr>
          </a:p>
          <a:p>
            <a:r>
              <a:rPr lang="en-US" altLang="zh-CN" dirty="0" smtClean="0">
                <a:solidFill>
                  <a:srgbClr val="0000FF"/>
                </a:solidFill>
              </a:rPr>
              <a:t>Unique global indices allow to log also other sorts of user annotations or modifications to the selected objects.</a:t>
            </a:r>
            <a:endParaRPr lang="en-US" altLang="zh-CN" dirty="0" smtClean="0">
              <a:solidFill>
                <a:srgbClr val="0000FF"/>
              </a:solidFill>
            </a:endParaRPr>
          </a:p>
          <a:p>
            <a:endParaRPr lang="en-US" altLang="zh-CN" dirty="0" smtClean="0">
              <a:solidFill>
                <a:srgbClr val="0000FF"/>
              </a:solidFill>
            </a:endParaRPr>
          </a:p>
          <a:p>
            <a:r>
              <a:rPr lang="en-US" altLang="zh-CN" dirty="0" smtClean="0">
                <a:solidFill>
                  <a:srgbClr val="0000FF"/>
                </a:solidFill>
              </a:rPr>
              <a:t>Approximate collision detection is supported during the edition and dragging of the selected objects in a hierarchical way.</a:t>
            </a:r>
            <a:endParaRPr lang="en-US" altLang="zh-CN" dirty="0">
              <a:solidFill>
                <a:srgbClr val="0000FF"/>
              </a:solidFill>
            </a:endParaRPr>
          </a:p>
        </p:txBody>
      </p:sp>
      <p:grpSp>
        <p:nvGrpSpPr>
          <p:cNvPr id="6" name="组合 5"/>
          <p:cNvGrpSpPr/>
          <p:nvPr/>
        </p:nvGrpSpPr>
        <p:grpSpPr>
          <a:xfrm>
            <a:off x="501443" y="1079856"/>
            <a:ext cx="11192965" cy="5623361"/>
            <a:chOff x="501443" y="1079855"/>
            <a:chExt cx="11192965" cy="5623361"/>
          </a:xfrm>
        </p:grpSpPr>
        <p:pic>
          <p:nvPicPr>
            <p:cNvPr id="4" name="图片 3"/>
            <p:cNvPicPr>
              <a:picLocks noChangeAspect="1"/>
            </p:cNvPicPr>
            <p:nvPr/>
          </p:nvPicPr>
          <p:blipFill>
            <a:blip r:embed="rId1"/>
            <a:stretch>
              <a:fillRect/>
            </a:stretch>
          </p:blipFill>
          <p:spPr>
            <a:xfrm>
              <a:off x="501443" y="1079855"/>
              <a:ext cx="5486402" cy="5623361"/>
            </a:xfrm>
            <a:prstGeom prst="rect">
              <a:avLst/>
            </a:prstGeom>
          </p:spPr>
        </p:pic>
        <p:pic>
          <p:nvPicPr>
            <p:cNvPr id="5" name="图片 4"/>
            <p:cNvPicPr>
              <a:picLocks noChangeAspect="1"/>
            </p:cNvPicPr>
            <p:nvPr/>
          </p:nvPicPr>
          <p:blipFill>
            <a:blip r:embed="rId2"/>
            <a:stretch>
              <a:fillRect/>
            </a:stretch>
          </p:blipFill>
          <p:spPr>
            <a:xfrm>
              <a:off x="5983992" y="1308660"/>
              <a:ext cx="5710416" cy="539455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3"/>
          </p:nvPr>
        </p:nvSpPr>
        <p:spPr>
          <a:xfrm>
            <a:off x="653844" y="1468105"/>
            <a:ext cx="10884310" cy="5080179"/>
          </a:xfrm>
        </p:spPr>
        <p:txBody>
          <a:bodyPr>
            <a:normAutofit/>
          </a:bodyPr>
          <a:lstStyle/>
          <a:p>
            <a:r>
              <a:rPr lang="en-US" altLang="zh-CN" dirty="0" smtClean="0"/>
              <a:t>The use of virtual prototypes and digital models containing thousands of individual objects is commonplace in complex industrial applications. Designers are interested in </a:t>
            </a:r>
            <a:r>
              <a:rPr lang="en-US" altLang="zh-CN" sz="2400" dirty="0" smtClean="0">
                <a:solidFill>
                  <a:srgbClr val="0000FF"/>
                </a:solidFill>
              </a:rPr>
              <a:t>selecting and editing specific sets of objects</a:t>
            </a:r>
            <a:r>
              <a:rPr lang="en-US" altLang="zh-CN" dirty="0" smtClean="0">
                <a:solidFill>
                  <a:srgbClr val="0000FF"/>
                </a:solidFill>
              </a:rPr>
              <a:t> </a:t>
            </a:r>
            <a:r>
              <a:rPr lang="en-US" altLang="zh-CN" dirty="0" smtClean="0"/>
              <a:t>during the </a:t>
            </a:r>
            <a:r>
              <a:rPr lang="en-US" altLang="zh-CN" sz="2400" dirty="0" smtClean="0">
                <a:solidFill>
                  <a:srgbClr val="0000FF"/>
                </a:solidFill>
              </a:rPr>
              <a:t>interactive inspection </a:t>
            </a:r>
            <a:r>
              <a:rPr lang="en-US" altLang="zh-CN" dirty="0" smtClean="0"/>
              <a:t>sessions. </a:t>
            </a:r>
            <a:endParaRPr lang="en-US" altLang="zh-CN" dirty="0" smtClean="0"/>
          </a:p>
          <a:p>
            <a:r>
              <a:rPr lang="en-US" altLang="zh-CN" sz="2400" dirty="0" smtClean="0">
                <a:solidFill>
                  <a:srgbClr val="0000FF"/>
                </a:solidFill>
              </a:rPr>
              <a:t>Requirements for inspection of complex multi-object assemblies:</a:t>
            </a:r>
            <a:endParaRPr lang="en-US" altLang="zh-CN" sz="2400" dirty="0" smtClean="0">
              <a:solidFill>
                <a:srgbClr val="0000FF"/>
              </a:solidFill>
            </a:endParaRPr>
          </a:p>
          <a:p>
            <a:pPr lvl="1"/>
            <a:r>
              <a:rPr lang="en-US" altLang="zh-CN" dirty="0" smtClean="0"/>
              <a:t>The View-Dependent Visualization algorithm should guarantee </a:t>
            </a:r>
            <a:r>
              <a:rPr lang="en-US" altLang="zh-CN" dirty="0" smtClean="0">
                <a:solidFill>
                  <a:srgbClr val="C00000"/>
                </a:solidFill>
              </a:rPr>
              <a:t>a certain frame-rate with good image quality.</a:t>
            </a:r>
            <a:endParaRPr lang="en-US" altLang="zh-CN" dirty="0" smtClean="0">
              <a:solidFill>
                <a:srgbClr val="C00000"/>
              </a:solidFill>
            </a:endParaRPr>
          </a:p>
          <a:p>
            <a:pPr lvl="1"/>
            <a:r>
              <a:rPr lang="en-US" altLang="zh-CN" dirty="0" smtClean="0"/>
              <a:t>The System must </a:t>
            </a:r>
            <a:r>
              <a:rPr lang="en-US" altLang="zh-CN" dirty="0" smtClean="0">
                <a:solidFill>
                  <a:srgbClr val="C00000"/>
                </a:solidFill>
              </a:rPr>
              <a:t>support the selection of individual objects and of hierarchies of objects</a:t>
            </a:r>
            <a:r>
              <a:rPr lang="en-US" altLang="zh-CN" dirty="0" smtClean="0"/>
              <a:t>, during the navigation, to </a:t>
            </a:r>
            <a:r>
              <a:rPr lang="en-US" altLang="zh-CN" dirty="0" smtClean="0">
                <a:solidFill>
                  <a:srgbClr val="C00000"/>
                </a:solidFill>
              </a:rPr>
              <a:t>access information of these objects or to annotate and modify them</a:t>
            </a:r>
            <a:r>
              <a:rPr lang="en-US" altLang="zh-CN" dirty="0" smtClean="0"/>
              <a:t>.</a:t>
            </a:r>
            <a:endParaRPr lang="en-US" altLang="zh-CN" dirty="0" smtClean="0"/>
          </a:p>
          <a:p>
            <a:pPr lvl="1"/>
            <a:r>
              <a:rPr lang="en-US" altLang="zh-CN" dirty="0" smtClean="0">
                <a:solidFill>
                  <a:srgbClr val="C00000"/>
                </a:solidFill>
              </a:rPr>
              <a:t>Limited scene editing </a:t>
            </a:r>
            <a:r>
              <a:rPr lang="en-US" altLang="zh-CN" dirty="0" smtClean="0"/>
              <a:t>(including displacement of the selected objects) and </a:t>
            </a:r>
            <a:r>
              <a:rPr lang="en-US" altLang="zh-CN" dirty="0" smtClean="0">
                <a:solidFill>
                  <a:srgbClr val="C00000"/>
                </a:solidFill>
              </a:rPr>
              <a:t>real-time collision detection</a:t>
            </a:r>
            <a:r>
              <a:rPr lang="en-US" altLang="zh-CN" dirty="0" smtClean="0"/>
              <a:t> during scene editing must be supported.</a:t>
            </a:r>
            <a:endParaRPr lang="en-US" altLang="zh-CN" dirty="0" smtClean="0"/>
          </a:p>
        </p:txBody>
      </p:sp>
      <p:sp>
        <p:nvSpPr>
          <p:cNvPr id="5" name="矩形 4"/>
          <p:cNvSpPr/>
          <p:nvPr/>
        </p:nvSpPr>
        <p:spPr>
          <a:xfrm>
            <a:off x="2035278" y="6086619"/>
            <a:ext cx="8062451" cy="461665"/>
          </a:xfrm>
          <a:prstGeom prst="rect">
            <a:avLst/>
          </a:prstGeom>
        </p:spPr>
        <p:txBody>
          <a:bodyPr wrap="square">
            <a:spAutoFit/>
          </a:bodyPr>
          <a:lstStyle/>
          <a:p>
            <a:r>
              <a:rPr lang="en-US" altLang="zh-CN" sz="2400" dirty="0" smtClean="0">
                <a:solidFill>
                  <a:srgbClr val="0000FF"/>
                </a:solidFill>
                <a:latin typeface="Times New Roman" panose="02020603050405020304" pitchFamily="18" charset="0"/>
                <a:cs typeface="Times New Roman" panose="02020603050405020304" pitchFamily="18" charset="0"/>
              </a:rPr>
              <a:t>No present algorithm fulfill all of the above requirements. </a:t>
            </a:r>
            <a:endParaRPr lang="zh-CN" altLang="en-US" sz="2400"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913774" y="1271460"/>
                <a:ext cx="10363826" cy="4313261"/>
              </a:xfrm>
            </p:spPr>
            <p:txBody>
              <a:bodyPr/>
              <a:lstStyle/>
              <a:p>
                <a:r>
                  <a:rPr lang="en-US" altLang="zh-CN" dirty="0" smtClean="0"/>
                  <a:t>Test models</a:t>
                </a:r>
              </a:p>
              <a:p>
                <a:pPr lvl="1"/>
                <a:r>
                  <a:rPr lang="en-US" altLang="zh-CN" dirty="0"/>
                  <a:t> </a:t>
                </a:r>
                <a:r>
                  <a:rPr lang="en-US" altLang="zh-CN" dirty="0" smtClean="0"/>
                  <a:t>cargo ship: 219.124m length, </a:t>
                </a:r>
                <a14:m>
                  <m:oMath xmlns:m="http://schemas.openxmlformats.org/officeDocument/2006/math">
                    <m:r>
                      <a:rPr lang="en-US" altLang="zh-CN" b="0" i="1" smtClean="0">
                        <a:latin typeface="Cambria Math" panose="02040503050406030204" pitchFamily="18" charset="0"/>
                      </a:rPr>
                      <m:t>14.4</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6</m:t>
                        </m:r>
                      </m:sup>
                    </m:sSup>
                  </m:oMath>
                </a14:m>
                <a:r>
                  <a:rPr lang="zh-CN" altLang="en-US" dirty="0" smtClean="0"/>
                  <a:t> </a:t>
                </a:r>
                <a:r>
                  <a:rPr lang="en-US" altLang="zh-CN" dirty="0" smtClean="0"/>
                  <a:t>polygons</a:t>
                </a:r>
              </a:p>
              <a:p>
                <a:pPr lvl="1"/>
                <a:r>
                  <a:rPr lang="en-US" altLang="zh-CN" dirty="0"/>
                  <a:t> </a:t>
                </a:r>
                <a:r>
                  <a:rPr lang="en-US" altLang="zh-CN" dirty="0" smtClean="0"/>
                  <a:t>Boeing 777-200</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913774" y="1271460"/>
                <a:ext cx="10363826" cy="4313261"/>
              </a:xfrm>
              <a:blipFill rotWithShape="0">
                <a:blip r:embed="rId1"/>
                <a:stretch>
                  <a:fillRect l="-647" t="-141"/>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2"/>
          <a:stretch>
            <a:fillRect/>
          </a:stretch>
        </p:blipFill>
        <p:spPr>
          <a:xfrm>
            <a:off x="1484696" y="2774753"/>
            <a:ext cx="3392104" cy="3955194"/>
          </a:xfrm>
          <a:prstGeom prst="rect">
            <a:avLst/>
          </a:prstGeom>
        </p:spPr>
      </p:pic>
      <p:pic>
        <p:nvPicPr>
          <p:cNvPr id="8" name="图片 7"/>
          <p:cNvPicPr>
            <a:picLocks noChangeAspect="1"/>
          </p:cNvPicPr>
          <p:nvPr/>
        </p:nvPicPr>
        <p:blipFill>
          <a:blip r:embed="rId3"/>
          <a:stretch>
            <a:fillRect/>
          </a:stretch>
        </p:blipFill>
        <p:spPr>
          <a:xfrm>
            <a:off x="7088743" y="2738181"/>
            <a:ext cx="3471101" cy="399176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Results: User-perceived visual quality in ORIs and far voxels</a:t>
            </a:r>
            <a:endParaRPr lang="zh-CN" altLang="en-US" dirty="0"/>
          </a:p>
        </p:txBody>
      </p:sp>
      <p:sp>
        <p:nvSpPr>
          <p:cNvPr id="3" name="内容占位符 2"/>
          <p:cNvSpPr>
            <a:spLocks noGrp="1"/>
          </p:cNvSpPr>
          <p:nvPr>
            <p:ph sz="quarter" idx="13"/>
          </p:nvPr>
        </p:nvSpPr>
        <p:spPr>
          <a:xfrm>
            <a:off x="913774" y="1271460"/>
            <a:ext cx="10481813" cy="4313261"/>
          </a:xfrm>
        </p:spPr>
        <p:txBody>
          <a:bodyPr/>
          <a:lstStyle/>
          <a:p>
            <a:r>
              <a:rPr lang="en-US" altLang="zh-CN" dirty="0" smtClean="0"/>
              <a:t>Test the visualization of </a:t>
            </a:r>
            <a:r>
              <a:rPr lang="en-US" altLang="zh-CN" dirty="0" smtClean="0">
                <a:solidFill>
                  <a:srgbClr val="0000FF"/>
                </a:solidFill>
              </a:rPr>
              <a:t>complex scenes </a:t>
            </a:r>
            <a:r>
              <a:rPr lang="en-US" altLang="zh-CN" dirty="0" smtClean="0"/>
              <a:t>with </a:t>
            </a:r>
            <a:r>
              <a:rPr lang="en-US" altLang="zh-CN" dirty="0" smtClean="0">
                <a:solidFill>
                  <a:srgbClr val="0000FF"/>
                </a:solidFill>
              </a:rPr>
              <a:t>many differentiated objects</a:t>
            </a:r>
            <a:r>
              <a:rPr lang="en-US" altLang="zh-CN" dirty="0" smtClean="0"/>
              <a:t>.</a:t>
            </a:r>
            <a:endParaRPr lang="en-US" altLang="zh-CN" dirty="0" smtClean="0"/>
          </a:p>
          <a:p>
            <a:pPr lvl="1"/>
            <a:r>
              <a:rPr lang="en-US" altLang="zh-CN" dirty="0" smtClean="0"/>
              <a:t>Rendering efficiency</a:t>
            </a:r>
            <a:endParaRPr lang="en-US" altLang="zh-CN" dirty="0" smtClean="0"/>
          </a:p>
          <a:p>
            <a:pPr lvl="2"/>
            <a:r>
              <a:rPr lang="en-US" altLang="zh-CN" dirty="0" smtClean="0"/>
              <a:t>3 tests with viewport sizes of 100*100, 150*150 and 200*200 pixels.</a:t>
            </a:r>
            <a:endParaRPr lang="en-US" altLang="zh-CN" dirty="0" smtClean="0"/>
          </a:p>
          <a:p>
            <a:pPr lvl="2"/>
            <a:r>
              <a:rPr lang="en-US" altLang="zh-CN" dirty="0" smtClean="0"/>
              <a:t>4 cases (Original, Visibility, ORI, FV)</a:t>
            </a:r>
            <a:endParaRPr lang="en-US" altLang="zh-CN" dirty="0" smtClean="0"/>
          </a:p>
        </p:txBody>
      </p:sp>
      <p:grpSp>
        <p:nvGrpSpPr>
          <p:cNvPr id="9" name="组合 8"/>
          <p:cNvGrpSpPr/>
          <p:nvPr/>
        </p:nvGrpSpPr>
        <p:grpSpPr>
          <a:xfrm>
            <a:off x="494598" y="3219557"/>
            <a:ext cx="11320164" cy="2183142"/>
            <a:chOff x="440908" y="2846986"/>
            <a:chExt cx="11320164" cy="2183142"/>
          </a:xfrm>
        </p:grpSpPr>
        <p:pic>
          <p:nvPicPr>
            <p:cNvPr id="4" name="图片 3"/>
            <p:cNvPicPr>
              <a:picLocks noChangeAspect="1"/>
            </p:cNvPicPr>
            <p:nvPr/>
          </p:nvPicPr>
          <p:blipFill>
            <a:blip r:embed="rId1"/>
            <a:stretch>
              <a:fillRect/>
            </a:stretch>
          </p:blipFill>
          <p:spPr>
            <a:xfrm>
              <a:off x="440908" y="2846986"/>
              <a:ext cx="3614474" cy="2183142"/>
            </a:xfrm>
            <a:prstGeom prst="rect">
              <a:avLst/>
            </a:prstGeom>
          </p:spPr>
        </p:pic>
        <p:pic>
          <p:nvPicPr>
            <p:cNvPr id="5" name="图片 4"/>
            <p:cNvPicPr>
              <a:picLocks noChangeAspect="1"/>
            </p:cNvPicPr>
            <p:nvPr/>
          </p:nvPicPr>
          <p:blipFill>
            <a:blip r:embed="rId2"/>
            <a:stretch>
              <a:fillRect/>
            </a:stretch>
          </p:blipFill>
          <p:spPr>
            <a:xfrm>
              <a:off x="4296698" y="2846986"/>
              <a:ext cx="3665612" cy="2183142"/>
            </a:xfrm>
            <a:prstGeom prst="rect">
              <a:avLst/>
            </a:prstGeom>
          </p:spPr>
        </p:pic>
        <p:pic>
          <p:nvPicPr>
            <p:cNvPr id="6" name="图片 5"/>
            <p:cNvPicPr>
              <a:picLocks noChangeAspect="1"/>
            </p:cNvPicPr>
            <p:nvPr/>
          </p:nvPicPr>
          <p:blipFill>
            <a:blip r:embed="rId3"/>
            <a:stretch>
              <a:fillRect/>
            </a:stretch>
          </p:blipFill>
          <p:spPr>
            <a:xfrm>
              <a:off x="8203625" y="2846986"/>
              <a:ext cx="3557447" cy="2183142"/>
            </a:xfrm>
            <a:prstGeom prst="rect">
              <a:avLst/>
            </a:prstGeom>
          </p:spPr>
        </p:pic>
      </p:grpSp>
      <p:sp>
        <p:nvSpPr>
          <p:cNvPr id="10" name="矩形 9"/>
          <p:cNvSpPr/>
          <p:nvPr/>
        </p:nvSpPr>
        <p:spPr>
          <a:xfrm>
            <a:off x="523112" y="5697667"/>
            <a:ext cx="11320164" cy="954107"/>
          </a:xfrm>
          <a:prstGeom prst="rect">
            <a:avLst/>
          </a:prstGeom>
        </p:spPr>
        <p:txBody>
          <a:bodyPr wrap="square">
            <a:spAutoFit/>
          </a:bodyPr>
          <a:lstStyle/>
          <a:p>
            <a:r>
              <a:rPr lang="en-US" altLang="zh-CN" sz="1400" b="1" dirty="0">
                <a:solidFill>
                  <a:srgbClr val="000000"/>
                </a:solidFill>
                <a:latin typeface="Times New Roman" panose="02020603050405020304" pitchFamily="18" charset="0"/>
                <a:cs typeface="Times New Roman" panose="02020603050405020304" pitchFamily="18" charset="0"/>
              </a:rPr>
              <a:t>Fig. 6. </a:t>
            </a:r>
            <a:r>
              <a:rPr lang="en-US" altLang="zh-CN" sz="1400" dirty="0">
                <a:solidFill>
                  <a:srgbClr val="000000"/>
                </a:solidFill>
                <a:latin typeface="Times New Roman" panose="02020603050405020304" pitchFamily="18" charset="0"/>
                <a:cs typeface="Times New Roman" panose="02020603050405020304" pitchFamily="18" charset="0"/>
              </a:rPr>
              <a:t>Comparative speeds in different rendering techniques for large datasets in </a:t>
            </a:r>
            <a:r>
              <a:rPr lang="en-US" altLang="zh-CN" sz="1400" dirty="0" smtClean="0">
                <a:solidFill>
                  <a:srgbClr val="000000"/>
                </a:solidFill>
                <a:latin typeface="Times New Roman" panose="02020603050405020304" pitchFamily="18" charset="0"/>
                <a:cs typeface="Times New Roman" panose="02020603050405020304" pitchFamily="18" charset="0"/>
              </a:rPr>
              <a:t>a 200×200 </a:t>
            </a:r>
            <a:r>
              <a:rPr lang="en-US" altLang="zh-CN" sz="1400" dirty="0">
                <a:solidFill>
                  <a:srgbClr val="000000"/>
                </a:solidFill>
                <a:latin typeface="Times New Roman" panose="02020603050405020304" pitchFamily="18" charset="0"/>
                <a:cs typeface="Times New Roman" panose="02020603050405020304" pitchFamily="18" charset="0"/>
              </a:rPr>
              <a:t>viewport (top), a 150×150 viewport (middle) and a 100×100 </a:t>
            </a:r>
            <a:r>
              <a:rPr lang="en-US" altLang="zh-CN" sz="1400" dirty="0" smtClean="0">
                <a:solidFill>
                  <a:srgbClr val="000000"/>
                </a:solidFill>
                <a:latin typeface="Times New Roman" panose="02020603050405020304" pitchFamily="18" charset="0"/>
                <a:cs typeface="Times New Roman" panose="02020603050405020304" pitchFamily="18" charset="0"/>
              </a:rPr>
              <a:t>viewport. The </a:t>
            </a:r>
            <a:r>
              <a:rPr lang="en-US" altLang="zh-CN" sz="1400" dirty="0">
                <a:solidFill>
                  <a:srgbClr val="000000"/>
                </a:solidFill>
                <a:latin typeface="Times New Roman" panose="02020603050405020304" pitchFamily="18" charset="0"/>
                <a:cs typeface="Times New Roman" panose="02020603050405020304" pitchFamily="18" charset="0"/>
              </a:rPr>
              <a:t>test was run on a machine with a 4-core Intel i7 at 3.2 </a:t>
            </a:r>
            <a:r>
              <a:rPr lang="en-US" altLang="zh-CN" sz="1400" dirty="0" err="1">
                <a:solidFill>
                  <a:srgbClr val="000000"/>
                </a:solidFill>
                <a:latin typeface="Times New Roman" panose="02020603050405020304" pitchFamily="18" charset="0"/>
                <a:cs typeface="Times New Roman" panose="02020603050405020304" pitchFamily="18" charset="0"/>
              </a:rPr>
              <a:t>Ghz</a:t>
            </a:r>
            <a:r>
              <a:rPr lang="en-US" altLang="zh-CN" sz="1400" dirty="0">
                <a:solidFill>
                  <a:srgbClr val="000000"/>
                </a:solidFill>
                <a:latin typeface="Times New Roman" panose="02020603050405020304" pitchFamily="18" charset="0"/>
                <a:cs typeface="Times New Roman" panose="02020603050405020304" pitchFamily="18" charset="0"/>
              </a:rPr>
              <a:t>, with 12 Mb </a:t>
            </a:r>
            <a:r>
              <a:rPr lang="en-US" altLang="zh-CN" sz="1400" dirty="0" smtClean="0">
                <a:solidFill>
                  <a:srgbClr val="000000"/>
                </a:solidFill>
                <a:latin typeface="Times New Roman" panose="02020603050405020304" pitchFamily="18" charset="0"/>
                <a:cs typeface="Times New Roman" panose="02020603050405020304" pitchFamily="18" charset="0"/>
              </a:rPr>
              <a:t>of memory </a:t>
            </a:r>
            <a:r>
              <a:rPr lang="en-US" altLang="zh-CN" sz="1400" dirty="0">
                <a:solidFill>
                  <a:srgbClr val="000000"/>
                </a:solidFill>
                <a:latin typeface="Times New Roman" panose="02020603050405020304" pitchFamily="18" charset="0"/>
                <a:cs typeface="Times New Roman" panose="02020603050405020304" pitchFamily="18" charset="0"/>
              </a:rPr>
              <a:t>and a GeForce GTX570 graphics card with 1.25 Gb of DDR5 memory, </a:t>
            </a:r>
            <a:r>
              <a:rPr lang="en-US" altLang="zh-CN" sz="1400" dirty="0" smtClean="0">
                <a:solidFill>
                  <a:srgbClr val="000000"/>
                </a:solidFill>
                <a:latin typeface="Times New Roman" panose="02020603050405020304" pitchFamily="18" charset="0"/>
                <a:cs typeface="Times New Roman" panose="02020603050405020304" pitchFamily="18" charset="0"/>
              </a:rPr>
              <a:t>using Windows </a:t>
            </a:r>
            <a:r>
              <a:rPr lang="en-US" altLang="zh-CN" sz="1400" dirty="0">
                <a:solidFill>
                  <a:srgbClr val="000000"/>
                </a:solidFill>
                <a:latin typeface="Times New Roman" panose="02020603050405020304" pitchFamily="18" charset="0"/>
                <a:cs typeface="Times New Roman" panose="02020603050405020304" pitchFamily="18" charset="0"/>
              </a:rPr>
              <a:t>7 Professional 64bits.</a:t>
            </a:r>
            <a:r>
              <a:rPr lang="en-US" altLang="zh-CN" sz="1400" dirty="0">
                <a:latin typeface="Times New Roman" panose="02020603050405020304" pitchFamily="18" charset="0"/>
                <a:cs typeface="Times New Roman" panose="02020603050405020304" pitchFamily="18" charset="0"/>
              </a:rPr>
              <a:t> </a:t>
            </a:r>
            <a:br>
              <a:rPr lang="en-US" altLang="zh-CN" sz="1400" dirty="0">
                <a:latin typeface="Times New Roman" panose="02020603050405020304" pitchFamily="18" charset="0"/>
                <a:cs typeface="Times New Roman" panose="02020603050405020304" pitchFamily="18" charset="0"/>
              </a:rPr>
            </a:b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Results: User-perceived visual quality in ORIs and far voxels</a:t>
            </a:r>
            <a:endParaRPr lang="zh-CN" altLang="en-US" dirty="0"/>
          </a:p>
        </p:txBody>
      </p:sp>
      <p:sp>
        <p:nvSpPr>
          <p:cNvPr id="3" name="内容占位符 2"/>
          <p:cNvSpPr>
            <a:spLocks noGrp="1"/>
          </p:cNvSpPr>
          <p:nvPr>
            <p:ph sz="quarter" idx="13"/>
          </p:nvPr>
        </p:nvSpPr>
        <p:spPr>
          <a:xfrm>
            <a:off x="555522" y="1079856"/>
            <a:ext cx="11080954" cy="4313261"/>
          </a:xfrm>
        </p:spPr>
        <p:txBody>
          <a:bodyPr/>
          <a:lstStyle/>
          <a:p>
            <a:r>
              <a:rPr lang="en-US" altLang="zh-CN" dirty="0" smtClean="0"/>
              <a:t>Test the visualization of </a:t>
            </a:r>
            <a:r>
              <a:rPr lang="en-US" altLang="zh-CN" dirty="0" smtClean="0">
                <a:solidFill>
                  <a:srgbClr val="0000FF"/>
                </a:solidFill>
              </a:rPr>
              <a:t>complex scenes </a:t>
            </a:r>
            <a:r>
              <a:rPr lang="en-US" altLang="zh-CN" dirty="0" smtClean="0"/>
              <a:t>with </a:t>
            </a:r>
            <a:r>
              <a:rPr lang="en-US" altLang="zh-CN" dirty="0" smtClean="0">
                <a:solidFill>
                  <a:srgbClr val="0000FF"/>
                </a:solidFill>
              </a:rPr>
              <a:t>many differentiated objects</a:t>
            </a:r>
            <a:r>
              <a:rPr lang="en-US" altLang="zh-CN" dirty="0" smtClean="0"/>
              <a:t>.</a:t>
            </a:r>
            <a:endParaRPr lang="en-US" altLang="zh-CN" dirty="0" smtClean="0"/>
          </a:p>
          <a:p>
            <a:pPr lvl="1"/>
            <a:r>
              <a:rPr lang="en-US" altLang="zh-CN" dirty="0" smtClean="0"/>
              <a:t>Visual Quality: </a:t>
            </a:r>
            <a:r>
              <a:rPr lang="en-US" altLang="zh-CN" sz="1800" dirty="0" smtClean="0"/>
              <a:t>Visualize a chosen tree node simultaneously in six viewports each one having 200*200 pixels.</a:t>
            </a:r>
            <a:endParaRPr lang="en-US" altLang="zh-CN" dirty="0" smtClean="0"/>
          </a:p>
        </p:txBody>
      </p:sp>
      <p:pic>
        <p:nvPicPr>
          <p:cNvPr id="7" name="图片 6"/>
          <p:cNvPicPr>
            <a:picLocks noChangeAspect="1"/>
          </p:cNvPicPr>
          <p:nvPr/>
        </p:nvPicPr>
        <p:blipFill>
          <a:blip r:embed="rId1"/>
          <a:stretch>
            <a:fillRect/>
          </a:stretch>
        </p:blipFill>
        <p:spPr>
          <a:xfrm>
            <a:off x="1376951" y="2112300"/>
            <a:ext cx="9438095" cy="4533333"/>
          </a:xfrm>
          <a:prstGeom prst="rect">
            <a:avLst/>
          </a:prstGeom>
        </p:spPr>
      </p:pic>
      <p:sp>
        <p:nvSpPr>
          <p:cNvPr id="10" name="矩形 9"/>
          <p:cNvSpPr/>
          <p:nvPr/>
        </p:nvSpPr>
        <p:spPr>
          <a:xfrm>
            <a:off x="1641987" y="5366645"/>
            <a:ext cx="9045678" cy="1200329"/>
          </a:xfrm>
          <a:prstGeom prst="rect">
            <a:avLst/>
          </a:prstGeom>
        </p:spPr>
        <p:txBody>
          <a:bodyPr wrap="square">
            <a:spAutoFit/>
          </a:bodyPr>
          <a:lstStyle/>
          <a:p>
            <a:r>
              <a:rPr lang="en-US" altLang="zh-CN" dirty="0" smtClean="0">
                <a:solidFill>
                  <a:srgbClr val="0000FF"/>
                </a:solidFill>
                <a:latin typeface="Times New Roman" panose="02020603050405020304" pitchFamily="18" charset="0"/>
                <a:cs typeface="Times New Roman" panose="02020603050405020304" pitchFamily="18" charset="0"/>
              </a:rPr>
              <a:t>1. Nodes </a:t>
            </a:r>
            <a:r>
              <a:rPr lang="en-US" altLang="zh-CN" dirty="0">
                <a:solidFill>
                  <a:srgbClr val="0000FF"/>
                </a:solidFill>
                <a:latin typeface="Times New Roman" panose="02020603050405020304" pitchFamily="18" charset="0"/>
                <a:cs typeface="Times New Roman" panose="02020603050405020304" pitchFamily="18" charset="0"/>
              </a:rPr>
              <a:t>containing polygonal representations have a better performance when their cardinality is well below 1M polygons.</a:t>
            </a:r>
            <a:endParaRPr lang="en-US" altLang="zh-CN" dirty="0">
              <a:solidFill>
                <a:srgbClr val="0000FF"/>
              </a:solidFill>
              <a:latin typeface="Times New Roman" panose="02020603050405020304" pitchFamily="18" charset="0"/>
              <a:cs typeface="Times New Roman" panose="02020603050405020304" pitchFamily="18" charset="0"/>
            </a:endParaRPr>
          </a:p>
          <a:p>
            <a:r>
              <a:rPr lang="en-US" altLang="zh-CN" dirty="0" smtClean="0">
                <a:solidFill>
                  <a:srgbClr val="0000FF"/>
                </a:solidFill>
                <a:latin typeface="Times New Roman" panose="02020603050405020304" pitchFamily="18" charset="0"/>
                <a:cs typeface="Times New Roman" panose="02020603050405020304" pitchFamily="18" charset="0"/>
              </a:rPr>
              <a:t>2. Image-based </a:t>
            </a:r>
            <a:r>
              <a:rPr lang="en-US" altLang="zh-CN" dirty="0">
                <a:solidFill>
                  <a:srgbClr val="0000FF"/>
                </a:solidFill>
                <a:latin typeface="Times New Roman" panose="02020603050405020304" pitchFamily="18" charset="0"/>
                <a:cs typeface="Times New Roman" panose="02020603050405020304" pitchFamily="18" charset="0"/>
              </a:rPr>
              <a:t>representations (specially, ORIs) are well behaved in nodes with extremely complex geometry, presenting a better and a good perceptual visual quality. </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a:off x="6518787" y="2112300"/>
            <a:ext cx="1288026" cy="3280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analysis and discussion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913774" y="1210624"/>
                <a:ext cx="10363826" cy="4313261"/>
              </a:xfrm>
            </p:spPr>
            <p:txBody>
              <a:bodyPr/>
              <a:lstStyle/>
              <a:p>
                <a:r>
                  <a:rPr lang="en-US" altLang="zh-CN" dirty="0" smtClean="0">
                    <a:solidFill>
                      <a:srgbClr val="0000FF"/>
                    </a:solidFill>
                  </a:rPr>
                  <a:t>Cargo ship: </a:t>
                </a:r>
                <a:r>
                  <a:rPr lang="en-US" altLang="zh-CN" sz="2000" dirty="0" smtClean="0"/>
                  <a:t>an HMT of 993 nodes with </a:t>
                </a:r>
                <a14:m>
                  <m:oMath xmlns:m="http://schemas.openxmlformats.org/officeDocument/2006/math">
                    <m:r>
                      <a:rPr lang="en-US" altLang="zh-CN" sz="2000" b="0" i="1" smtClean="0">
                        <a:latin typeface="Cambria Math" panose="02040503050406030204" pitchFamily="18" charset="0"/>
                      </a:rPr>
                      <m:t>17.5</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10</m:t>
                        </m:r>
                      </m:e>
                      <m:sup>
                        <m:r>
                          <a:rPr lang="en-US" altLang="zh-CN" sz="2000" b="0" i="1" smtClean="0">
                            <a:latin typeface="Cambria Math" panose="02040503050406030204" pitchFamily="18" charset="0"/>
                            <a:ea typeface="Cambria Math" panose="02040503050406030204" pitchFamily="18" charset="0"/>
                          </a:rPr>
                          <m:t>6</m:t>
                        </m:r>
                      </m:sup>
                    </m:sSup>
                  </m:oMath>
                </a14:m>
                <a:r>
                  <a:rPr lang="en-US" altLang="zh-CN" sz="2000" dirty="0" smtClean="0"/>
                  <a:t> triangles and depth ten (58.84s). The construction time for </a:t>
                </a:r>
                <a:r>
                  <a:rPr lang="en-US" altLang="zh-CN" sz="2000" dirty="0" err="1" smtClean="0"/>
                  <a:t>Kd</a:t>
                </a:r>
                <a:r>
                  <a:rPr lang="en-US" altLang="zh-CN" sz="2000" dirty="0" smtClean="0"/>
                  <a:t>-tree just 58.84s. RI-layer (first three). The pre-processing time for computing the ORIs was 3192s and the simplified node took 8011s to compute.</a:t>
                </a:r>
              </a:p>
              <a:p>
                <a:r>
                  <a:rPr lang="en-US" altLang="zh-CN" dirty="0" smtClean="0">
                    <a:solidFill>
                      <a:srgbClr val="0000FF"/>
                    </a:solidFill>
                  </a:rPr>
                  <a:t>Boeing 777: </a:t>
                </a:r>
                <a14:m>
                  <m:oMath xmlns:m="http://schemas.openxmlformats.org/officeDocument/2006/math">
                    <m:r>
                      <a:rPr lang="en-US" altLang="zh-CN" sz="2000" i="1">
                        <a:latin typeface="Cambria Math" panose="02040503050406030204" pitchFamily="18" charset="0"/>
                      </a:rPr>
                      <m:t>1</m:t>
                    </m:r>
                    <m:r>
                      <a:rPr lang="en-US" altLang="zh-CN" sz="2000" b="0" i="1" smtClean="0">
                        <a:latin typeface="Cambria Math" panose="02040503050406030204" pitchFamily="18" charset="0"/>
                      </a:rPr>
                      <m:t>80</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6</m:t>
                        </m:r>
                      </m:sup>
                    </m:sSup>
                  </m:oMath>
                </a14:m>
                <a:r>
                  <a:rPr lang="en-US" altLang="zh-CN" sz="2000" dirty="0" smtClean="0"/>
                  <a:t> faces and equivalent to more than </a:t>
                </a:r>
                <a14:m>
                  <m:oMath xmlns:m="http://schemas.openxmlformats.org/officeDocument/2006/math">
                    <m:r>
                      <a:rPr lang="en-US" altLang="zh-CN" sz="2000" b="0" i="1" smtClean="0">
                        <a:latin typeface="Cambria Math" panose="02040503050406030204" pitchFamily="18" charset="0"/>
                      </a:rPr>
                      <m:t>330</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10</m:t>
                        </m:r>
                      </m:e>
                      <m:sup>
                        <m:r>
                          <a:rPr lang="en-US" altLang="zh-CN" sz="2000" i="1">
                            <a:latin typeface="Cambria Math" panose="02040503050406030204" pitchFamily="18" charset="0"/>
                            <a:ea typeface="Cambria Math" panose="02040503050406030204" pitchFamily="18" charset="0"/>
                          </a:rPr>
                          <m:t>6</m:t>
                        </m:r>
                      </m:sup>
                    </m:sSup>
                  </m:oMath>
                </a14:m>
                <a:r>
                  <a:rPr lang="en-US" altLang="zh-CN" sz="2000" dirty="0" smtClean="0"/>
                  <a:t> triangles.</a:t>
                </a:r>
                <a:r>
                  <a:rPr lang="en-US" altLang="zh-CN" sz="2000" dirty="0"/>
                  <a:t/>
                </a:r>
                <a:br>
                  <a:rPr lang="en-US" altLang="zh-CN" sz="2000" dirty="0"/>
                </a:b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913774" y="1210624"/>
                <a:ext cx="10363826" cy="4313261"/>
              </a:xfrm>
              <a:blipFill rotWithShape="0">
                <a:blip r:embed="rId1"/>
                <a:stretch>
                  <a:fillRect l="-647" t="-141"/>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stretch>
            <a:fillRect/>
          </a:stretch>
        </p:blipFill>
        <p:spPr>
          <a:xfrm>
            <a:off x="3345892" y="3200107"/>
            <a:ext cx="5652839" cy="3554654"/>
          </a:xfrm>
          <a:prstGeom prst="rect">
            <a:avLst/>
          </a:prstGeom>
        </p:spPr>
      </p:pic>
      <p:sp>
        <p:nvSpPr>
          <p:cNvPr id="5" name="矩形 4"/>
          <p:cNvSpPr/>
          <p:nvPr/>
        </p:nvSpPr>
        <p:spPr>
          <a:xfrm>
            <a:off x="3345892" y="3785419"/>
            <a:ext cx="2826419" cy="776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45892" y="5864941"/>
            <a:ext cx="2826419" cy="776749"/>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45892" y="4589059"/>
            <a:ext cx="2826419" cy="187073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4" y="162107"/>
            <a:ext cx="10364451" cy="693299"/>
          </a:xfrm>
        </p:spPr>
        <p:txBody>
          <a:bodyPr/>
          <a:lstStyle/>
          <a:p>
            <a:r>
              <a:rPr lang="en-US" altLang="zh-CN" dirty="0" smtClean="0"/>
              <a:t>Results analysis and discussion</a:t>
            </a:r>
            <a:endParaRPr lang="zh-CN" altLang="en-US" dirty="0"/>
          </a:p>
        </p:txBody>
      </p:sp>
      <p:pic>
        <p:nvPicPr>
          <p:cNvPr id="5" name="内容占位符 4"/>
          <p:cNvPicPr>
            <a:picLocks noGrp="1" noChangeAspect="1"/>
          </p:cNvPicPr>
          <p:nvPr>
            <p:ph sz="quarter" idx="13"/>
          </p:nvPr>
        </p:nvPicPr>
        <p:blipFill>
          <a:blip r:embed="rId1"/>
          <a:stretch>
            <a:fillRect/>
          </a:stretch>
        </p:blipFill>
        <p:spPr>
          <a:xfrm>
            <a:off x="6095999" y="775056"/>
            <a:ext cx="5241549" cy="3726313"/>
          </a:xfrm>
          <a:prstGeom prst="rect">
            <a:avLst/>
          </a:prstGeom>
        </p:spPr>
      </p:pic>
      <p:pic>
        <p:nvPicPr>
          <p:cNvPr id="4" name="图片 3"/>
          <p:cNvPicPr>
            <a:picLocks noChangeAspect="1"/>
          </p:cNvPicPr>
          <p:nvPr/>
        </p:nvPicPr>
        <p:blipFill>
          <a:blip r:embed="rId2"/>
          <a:stretch>
            <a:fillRect/>
          </a:stretch>
        </p:blipFill>
        <p:spPr>
          <a:xfrm>
            <a:off x="569314" y="775056"/>
            <a:ext cx="4908134" cy="3676411"/>
          </a:xfrm>
          <a:prstGeom prst="rect">
            <a:avLst/>
          </a:prstGeom>
        </p:spPr>
      </p:pic>
      <p:pic>
        <p:nvPicPr>
          <p:cNvPr id="6" name="图片 5"/>
          <p:cNvPicPr>
            <a:picLocks noChangeAspect="1"/>
          </p:cNvPicPr>
          <p:nvPr/>
        </p:nvPicPr>
        <p:blipFill>
          <a:blip r:embed="rId3"/>
          <a:stretch>
            <a:fillRect/>
          </a:stretch>
        </p:blipFill>
        <p:spPr>
          <a:xfrm>
            <a:off x="569314" y="4531185"/>
            <a:ext cx="4908134" cy="2217980"/>
          </a:xfrm>
          <a:prstGeom prst="rect">
            <a:avLst/>
          </a:prstGeom>
        </p:spPr>
      </p:pic>
      <p:pic>
        <p:nvPicPr>
          <p:cNvPr id="7" name="图片 6"/>
          <p:cNvPicPr>
            <a:picLocks noChangeAspect="1"/>
          </p:cNvPicPr>
          <p:nvPr/>
        </p:nvPicPr>
        <p:blipFill>
          <a:blip r:embed="rId4"/>
          <a:stretch>
            <a:fillRect/>
          </a:stretch>
        </p:blipFill>
        <p:spPr>
          <a:xfrm>
            <a:off x="6114000" y="4619356"/>
            <a:ext cx="5223548" cy="20272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analysis and discussion</a:t>
            </a:r>
            <a:endParaRPr lang="zh-CN" altLang="en-US" dirty="0"/>
          </a:p>
        </p:txBody>
      </p:sp>
      <p:pic>
        <p:nvPicPr>
          <p:cNvPr id="6" name="内容占位符 5"/>
          <p:cNvPicPr>
            <a:picLocks noGrp="1" noChangeAspect="1"/>
          </p:cNvPicPr>
          <p:nvPr>
            <p:ph sz="quarter" idx="13"/>
          </p:nvPr>
        </p:nvPicPr>
        <p:blipFill>
          <a:blip r:embed="rId1"/>
          <a:stretch>
            <a:fillRect/>
          </a:stretch>
        </p:blipFill>
        <p:spPr>
          <a:xfrm>
            <a:off x="432633" y="1458316"/>
            <a:ext cx="5423027" cy="2238614"/>
          </a:xfrm>
          <a:prstGeom prst="rect">
            <a:avLst/>
          </a:prstGeom>
        </p:spPr>
      </p:pic>
      <p:pic>
        <p:nvPicPr>
          <p:cNvPr id="7" name="图片 6"/>
          <p:cNvPicPr>
            <a:picLocks noChangeAspect="1"/>
          </p:cNvPicPr>
          <p:nvPr/>
        </p:nvPicPr>
        <p:blipFill>
          <a:blip r:embed="rId2"/>
          <a:stretch>
            <a:fillRect/>
          </a:stretch>
        </p:blipFill>
        <p:spPr>
          <a:xfrm>
            <a:off x="6289562" y="1458316"/>
            <a:ext cx="5434705" cy="2238614"/>
          </a:xfrm>
          <a:prstGeom prst="rect">
            <a:avLst/>
          </a:prstGeom>
        </p:spPr>
      </p:pic>
      <p:pic>
        <p:nvPicPr>
          <p:cNvPr id="8" name="图片 7"/>
          <p:cNvPicPr>
            <a:picLocks noChangeAspect="1"/>
          </p:cNvPicPr>
          <p:nvPr/>
        </p:nvPicPr>
        <p:blipFill>
          <a:blip r:embed="rId3"/>
          <a:stretch>
            <a:fillRect/>
          </a:stretch>
        </p:blipFill>
        <p:spPr>
          <a:xfrm>
            <a:off x="2976092" y="3964070"/>
            <a:ext cx="6403883" cy="271337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 and future work</a:t>
            </a:r>
            <a:endParaRPr lang="zh-CN" altLang="en-US" dirty="0"/>
          </a:p>
        </p:txBody>
      </p:sp>
      <p:sp>
        <p:nvSpPr>
          <p:cNvPr id="3" name="内容占位符 2"/>
          <p:cNvSpPr>
            <a:spLocks noGrp="1"/>
          </p:cNvSpPr>
          <p:nvPr>
            <p:ph sz="quarter" idx="13"/>
          </p:nvPr>
        </p:nvSpPr>
        <p:spPr>
          <a:xfrm>
            <a:off x="462115" y="1487770"/>
            <a:ext cx="11130117" cy="4313261"/>
          </a:xfrm>
        </p:spPr>
        <p:txBody>
          <a:bodyPr>
            <a:normAutofit fontScale="92500" lnSpcReduction="10000"/>
          </a:bodyPr>
          <a:lstStyle/>
          <a:p>
            <a:r>
              <a:rPr lang="en-US" altLang="zh-CN" dirty="0"/>
              <a:t>The paper contributes to the field by proposing a </a:t>
            </a:r>
            <a:r>
              <a:rPr lang="en-US" altLang="zh-CN" dirty="0" smtClean="0"/>
              <a:t>formalization of </a:t>
            </a:r>
            <a:r>
              <a:rPr lang="en-US" altLang="zh-CN" dirty="0"/>
              <a:t>the front concept and a new object-aware algorithm for </a:t>
            </a:r>
            <a:r>
              <a:rPr lang="en-US" altLang="zh-CN" dirty="0" smtClean="0"/>
              <a:t>the interactive </a:t>
            </a:r>
            <a:r>
              <a:rPr lang="en-US" altLang="zh-CN" dirty="0"/>
              <a:t>inspection of huge models which uses a </a:t>
            </a:r>
            <a:r>
              <a:rPr lang="en-US" altLang="zh-CN" dirty="0" smtClean="0"/>
              <a:t>rendering budget </a:t>
            </a:r>
            <a:r>
              <a:rPr lang="en-US" altLang="zh-CN" dirty="0"/>
              <a:t>and supports selection of individual objects and </a:t>
            </a:r>
            <a:r>
              <a:rPr lang="en-US" altLang="zh-CN" dirty="0" smtClean="0"/>
              <a:t>sets of </a:t>
            </a:r>
            <a:r>
              <a:rPr lang="en-US" altLang="zh-CN" dirty="0"/>
              <a:t>objects, displacement of the selected objects and </a:t>
            </a:r>
            <a:r>
              <a:rPr lang="en-US" altLang="zh-CN" dirty="0" smtClean="0"/>
              <a:t>real-time collision </a:t>
            </a:r>
            <a:r>
              <a:rPr lang="en-US" altLang="zh-CN" dirty="0"/>
              <a:t>detection during these displacements. </a:t>
            </a:r>
            <a:endParaRPr lang="en-US" altLang="zh-CN" dirty="0" smtClean="0"/>
          </a:p>
          <a:p>
            <a:endParaRPr lang="en-US" altLang="zh-CN" dirty="0"/>
          </a:p>
          <a:p>
            <a:r>
              <a:rPr lang="en-US" altLang="zh-CN" dirty="0" smtClean="0"/>
              <a:t>The implementation supports textured polygons and selection through attributes, but ORIs need to be further improved to handle them.</a:t>
            </a:r>
            <a:endParaRPr lang="en-US" altLang="zh-CN" dirty="0" smtClean="0"/>
          </a:p>
          <a:p>
            <a:r>
              <a:rPr lang="en-US" altLang="zh-CN" dirty="0" smtClean="0"/>
              <a:t>The approach  would scale well for even larger models and modest hardware as the locality in space afforded by the </a:t>
            </a:r>
            <a:r>
              <a:rPr lang="en-US" altLang="zh-CN" dirty="0" err="1" smtClean="0"/>
              <a:t>Kd</a:t>
            </a:r>
            <a:r>
              <a:rPr lang="en-US" altLang="zh-CN" dirty="0" smtClean="0"/>
              <a:t>-trees, the whole pre-processing is amenable to being done out-of-core.</a:t>
            </a:r>
            <a:endParaRPr lang="en-US" altLang="zh-CN" dirty="0" smtClean="0"/>
          </a:p>
          <a:p>
            <a:r>
              <a:rPr lang="en-US" altLang="zh-CN" dirty="0" smtClean="0"/>
              <a:t>The out-of-core approach can be implemented in a fully automatic way.</a:t>
            </a:r>
            <a:br>
              <a:rPr lang="en-US" altLang="zh-CN" dirty="0"/>
            </a:b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sz="quarter" idx="13"/>
          </p:nvPr>
        </p:nvSpPr>
        <p:spPr>
          <a:xfrm>
            <a:off x="186813" y="1251796"/>
            <a:ext cx="8190271" cy="5080179"/>
          </a:xfrm>
        </p:spPr>
        <p:txBody>
          <a:bodyPr>
            <a:normAutofit/>
          </a:bodyPr>
          <a:lstStyle/>
          <a:p>
            <a:r>
              <a:rPr lang="en-US" altLang="zh-CN" dirty="0" smtClean="0"/>
              <a:t>A solution that </a:t>
            </a:r>
            <a:r>
              <a:rPr lang="en-US" altLang="zh-CN" dirty="0" smtClean="0">
                <a:solidFill>
                  <a:srgbClr val="0000FF"/>
                </a:solidFill>
              </a:rPr>
              <a:t>preserves CAD hierarchies and object identities while allowing simple interactions: </a:t>
            </a:r>
            <a:r>
              <a:rPr lang="en-US" altLang="zh-CN" dirty="0" smtClean="0">
                <a:solidFill>
                  <a:srgbClr val="0000FF"/>
                </a:solidFill>
                <a:hlinkClick r:id="rId1" action="ppaction://hlinkfile"/>
              </a:rPr>
              <a:t>mmc1.mp4</a:t>
            </a:r>
            <a:endParaRPr lang="en-US" altLang="zh-CN" dirty="0" smtClean="0"/>
          </a:p>
          <a:p>
            <a:pPr lvl="1"/>
            <a:r>
              <a:rPr lang="en-US" altLang="zh-CN" dirty="0" smtClean="0"/>
              <a:t>A formal discussion of the </a:t>
            </a:r>
            <a:r>
              <a:rPr lang="en-US" altLang="zh-CN" dirty="0" smtClean="0">
                <a:solidFill>
                  <a:srgbClr val="C00000"/>
                </a:solidFill>
              </a:rPr>
              <a:t>front concept </a:t>
            </a:r>
            <a:r>
              <a:rPr lang="en-US" altLang="zh-CN" dirty="0" smtClean="0"/>
              <a:t>in </a:t>
            </a:r>
            <a:r>
              <a:rPr lang="en-US" altLang="zh-CN" dirty="0" err="1" smtClean="0"/>
              <a:t>multiresolution</a:t>
            </a:r>
            <a:r>
              <a:rPr lang="en-US" altLang="zh-CN" dirty="0" smtClean="0"/>
              <a:t> trees, and the characterization of the properties required for time-critical rendering.</a:t>
            </a:r>
            <a:endParaRPr lang="en-US" altLang="zh-CN" dirty="0" smtClean="0"/>
          </a:p>
          <a:p>
            <a:pPr lvl="1"/>
            <a:r>
              <a:rPr lang="en-US" altLang="zh-CN" dirty="0" smtClean="0"/>
              <a:t>An </a:t>
            </a:r>
            <a:r>
              <a:rPr lang="en-US" altLang="zh-CN" dirty="0" smtClean="0">
                <a:solidFill>
                  <a:srgbClr val="C00000"/>
                </a:solidFill>
              </a:rPr>
              <a:t>object-aware scene simplification and </a:t>
            </a:r>
            <a:r>
              <a:rPr lang="en-US" altLang="zh-CN" dirty="0" err="1" smtClean="0">
                <a:solidFill>
                  <a:srgbClr val="C00000"/>
                </a:solidFill>
              </a:rPr>
              <a:t>multiresolution</a:t>
            </a:r>
            <a:r>
              <a:rPr lang="en-US" altLang="zh-CN" dirty="0" smtClean="0">
                <a:solidFill>
                  <a:srgbClr val="C00000"/>
                </a:solidFill>
              </a:rPr>
              <a:t> scheme </a:t>
            </a:r>
            <a:r>
              <a:rPr lang="en-US" altLang="zh-CN" dirty="0" smtClean="0"/>
              <a:t>that results in a multilayered, </a:t>
            </a:r>
            <a:r>
              <a:rPr lang="en-US" altLang="zh-CN" dirty="0" err="1" smtClean="0"/>
              <a:t>multiresolution</a:t>
            </a:r>
            <a:r>
              <a:rPr lang="en-US" altLang="zh-CN" dirty="0" smtClean="0"/>
              <a:t> tree with cost and benefit functions per node, which is monotonic by construction.</a:t>
            </a:r>
            <a:endParaRPr lang="en-US" altLang="zh-CN" dirty="0" smtClean="0"/>
          </a:p>
          <a:p>
            <a:pPr lvl="1"/>
            <a:r>
              <a:rPr lang="en-US" altLang="zh-CN" dirty="0" smtClean="0"/>
              <a:t>Support for the </a:t>
            </a:r>
            <a:r>
              <a:rPr lang="en-US" altLang="zh-CN" dirty="0" smtClean="0">
                <a:solidFill>
                  <a:srgbClr val="C00000"/>
                </a:solidFill>
              </a:rPr>
              <a:t>selection of individual objects and sets of objects, displacement of the selected objects and real-time collision detection </a:t>
            </a:r>
            <a:r>
              <a:rPr lang="en-US" altLang="zh-CN" dirty="0" smtClean="0"/>
              <a:t>while in the interactive navigation.</a:t>
            </a:r>
            <a:endParaRPr lang="en-US" altLang="zh-CN" dirty="0" smtClean="0"/>
          </a:p>
          <a:p>
            <a:pPr lvl="1"/>
            <a:r>
              <a:rPr lang="en-US" altLang="zh-CN" dirty="0" smtClean="0"/>
              <a:t>A </a:t>
            </a:r>
            <a:r>
              <a:rPr lang="en-US" altLang="zh-CN" dirty="0" smtClean="0">
                <a:solidFill>
                  <a:srgbClr val="C00000"/>
                </a:solidFill>
              </a:rPr>
              <a:t>time-critical, view-dependent visualization algorithm </a:t>
            </a:r>
            <a:r>
              <a:rPr lang="en-US" altLang="zh-CN" dirty="0" smtClean="0"/>
              <a:t>with constrained front update based on a greedy optimization per frame.</a:t>
            </a:r>
            <a:endParaRPr lang="en-US" altLang="zh-CN" dirty="0" smtClean="0"/>
          </a:p>
          <a:p>
            <a:pPr lvl="1"/>
            <a:endParaRPr lang="en-US" altLang="zh-CN" dirty="0" smtClean="0"/>
          </a:p>
          <a:p>
            <a:pPr lvl="1"/>
            <a:endParaRPr lang="en-US" altLang="zh-CN" dirty="0"/>
          </a:p>
        </p:txBody>
      </p:sp>
      <p:pic>
        <p:nvPicPr>
          <p:cNvPr id="4" name="图片 3"/>
          <p:cNvPicPr>
            <a:picLocks noChangeAspect="1"/>
          </p:cNvPicPr>
          <p:nvPr/>
        </p:nvPicPr>
        <p:blipFill>
          <a:blip r:embed="rId2"/>
          <a:stretch>
            <a:fillRect/>
          </a:stretch>
        </p:blipFill>
        <p:spPr>
          <a:xfrm>
            <a:off x="8377084" y="88488"/>
            <a:ext cx="3755921" cy="6724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graphicFrame>
        <p:nvGraphicFramePr>
          <p:cNvPr id="4" name="内容占位符 3"/>
          <p:cNvGraphicFramePr>
            <a:graphicFrameLocks noGrp="1"/>
          </p:cNvGraphicFramePr>
          <p:nvPr>
            <p:ph sz="quarter" idx="13"/>
          </p:nvPr>
        </p:nvGraphicFramePr>
        <p:xfrm>
          <a:off x="1415845" y="1586118"/>
          <a:ext cx="9242323" cy="4313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2" y="206479"/>
            <a:ext cx="10364451" cy="681774"/>
          </a:xfrm>
        </p:spPr>
        <p:txBody>
          <a:bodyPr>
            <a:normAutofit/>
          </a:bodyPr>
          <a:lstStyle/>
          <a:p>
            <a:r>
              <a:rPr lang="en-US" altLang="zh-CN" dirty="0" smtClean="0"/>
              <a:t>Previous work</a:t>
            </a:r>
            <a:endParaRPr lang="zh-CN" altLang="en-US" sz="2800" dirty="0">
              <a:solidFill>
                <a:srgbClr val="0000FF"/>
              </a:solidFill>
            </a:endParaRPr>
          </a:p>
        </p:txBody>
      </p:sp>
      <p:sp>
        <p:nvSpPr>
          <p:cNvPr id="3" name="内容占位符 2"/>
          <p:cNvSpPr>
            <a:spLocks noGrp="1"/>
          </p:cNvSpPr>
          <p:nvPr>
            <p:ph sz="quarter" idx="13"/>
          </p:nvPr>
        </p:nvSpPr>
        <p:spPr>
          <a:xfrm>
            <a:off x="658760" y="924233"/>
            <a:ext cx="10874477" cy="4925961"/>
          </a:xfrm>
        </p:spPr>
        <p:txBody>
          <a:bodyPr>
            <a:normAutofit/>
          </a:bodyPr>
          <a:lstStyle/>
          <a:p>
            <a:r>
              <a:rPr lang="en-US" altLang="zh-CN" dirty="0" smtClean="0">
                <a:solidFill>
                  <a:srgbClr val="C00000"/>
                </a:solidFill>
              </a:rPr>
              <a:t>Multiresolution Trees</a:t>
            </a:r>
            <a:r>
              <a:rPr lang="en-US" altLang="zh-CN" dirty="0"/>
              <a:t> </a:t>
            </a:r>
            <a:r>
              <a:rPr lang="en-US" altLang="zh-CN" dirty="0" smtClean="0"/>
              <a:t>are well known data structures that represent scenes and assemblies at multiple resolutions.</a:t>
            </a:r>
            <a:endParaRPr lang="en-US" altLang="zh-CN" dirty="0" smtClean="0"/>
          </a:p>
          <a:p>
            <a:pPr lvl="1"/>
            <a:r>
              <a:rPr lang="en-US" altLang="zh-CN" b="1" dirty="0" smtClean="0">
                <a:solidFill>
                  <a:srgbClr val="0000FF"/>
                </a:solidFill>
              </a:rPr>
              <a:t> </a:t>
            </a:r>
            <a:r>
              <a:rPr lang="en-US" altLang="zh-CN" dirty="0" smtClean="0">
                <a:solidFill>
                  <a:srgbClr val="0000FF"/>
                </a:solidFill>
              </a:rPr>
              <a:t>Binary</a:t>
            </a:r>
            <a:r>
              <a:rPr lang="en-US" altLang="zh-CN" dirty="0" smtClean="0"/>
              <a:t>, quaternary or octal, and based on either a spatial subdivision or </a:t>
            </a:r>
            <a:r>
              <a:rPr lang="en-US" altLang="zh-CN" dirty="0" smtClean="0">
                <a:solidFill>
                  <a:srgbClr val="0000FF"/>
                </a:solidFill>
              </a:rPr>
              <a:t>a scene subdivision</a:t>
            </a:r>
            <a:r>
              <a:rPr lang="en-US" altLang="zh-CN" dirty="0" smtClean="0"/>
              <a:t>.</a:t>
            </a:r>
            <a:endParaRPr lang="en-US" altLang="zh-CN" dirty="0" smtClean="0">
              <a:solidFill>
                <a:srgbClr val="C00000"/>
              </a:solidFill>
            </a:endParaRPr>
          </a:p>
          <a:p>
            <a:r>
              <a:rPr lang="en-US" altLang="zh-CN" dirty="0" smtClean="0">
                <a:solidFill>
                  <a:srgbClr val="C00000"/>
                </a:solidFill>
              </a:rPr>
              <a:t>View-dependent visualization algorithms.</a:t>
            </a:r>
            <a:br>
              <a:rPr lang="en-US" altLang="zh-CN" dirty="0" smtClean="0"/>
            </a:br>
            <a:endParaRPr lang="en-US" altLang="zh-CN" dirty="0" smtClean="0"/>
          </a:p>
        </p:txBody>
      </p:sp>
      <p:pic>
        <p:nvPicPr>
          <p:cNvPr id="8" name="图片 7"/>
          <p:cNvPicPr>
            <a:picLocks noChangeAspect="1"/>
          </p:cNvPicPr>
          <p:nvPr/>
        </p:nvPicPr>
        <p:blipFill>
          <a:blip r:embed="rId1"/>
          <a:stretch>
            <a:fillRect/>
          </a:stretch>
        </p:blipFill>
        <p:spPr>
          <a:xfrm>
            <a:off x="1936292" y="2805899"/>
            <a:ext cx="8319409" cy="39193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3" y="221101"/>
            <a:ext cx="10364451" cy="681774"/>
          </a:xfrm>
        </p:spPr>
        <p:txBody>
          <a:bodyPr/>
          <a:lstStyle/>
          <a:p>
            <a:r>
              <a:rPr lang="en-US" altLang="zh-CN" dirty="0" smtClean="0"/>
              <a:t>Impostor</a:t>
            </a:r>
            <a:r>
              <a:rPr lang="zh-CN" altLang="en-US" dirty="0" smtClean="0"/>
              <a:t>技术</a:t>
            </a:r>
            <a:endParaRPr lang="zh-CN" altLang="en-US" dirty="0"/>
          </a:p>
        </p:txBody>
      </p:sp>
      <p:sp>
        <p:nvSpPr>
          <p:cNvPr id="3" name="内容占位符 2"/>
          <p:cNvSpPr>
            <a:spLocks noGrp="1"/>
          </p:cNvSpPr>
          <p:nvPr>
            <p:ph sz="quarter" idx="13"/>
          </p:nvPr>
        </p:nvSpPr>
        <p:spPr>
          <a:xfrm>
            <a:off x="417870" y="1079856"/>
            <a:ext cx="11356258" cy="5556918"/>
          </a:xfrm>
        </p:spPr>
        <p:txBody>
          <a:bodyPr>
            <a:noAutofit/>
          </a:bodyPr>
          <a:lstStyle/>
          <a:p>
            <a:r>
              <a:rPr lang="zh-CN" altLang="en-US" sz="1600" dirty="0" smtClean="0">
                <a:solidFill>
                  <a:srgbClr val="0000FF"/>
                </a:solidFill>
              </a:rPr>
              <a:t>定义：</a:t>
            </a:r>
            <a:r>
              <a:rPr lang="zh-CN" altLang="en-US" sz="1600" dirty="0" smtClean="0"/>
              <a:t>在预计算阶段把某些指定对象经投影变换转换成带有透明信息的纹理图像，映射到四边形平面后，再放置到场景中该对象原来所在的位置，并将这些对象成为图像替身。</a:t>
            </a:r>
            <a:endParaRPr lang="en-US" altLang="zh-CN" sz="1600" dirty="0" smtClean="0"/>
          </a:p>
          <a:p>
            <a:r>
              <a:rPr lang="zh-CN" altLang="en-US" sz="1600" dirty="0" smtClean="0">
                <a:solidFill>
                  <a:srgbClr val="0000FF"/>
                </a:solidFill>
              </a:rPr>
              <a:t>分类：</a:t>
            </a:r>
            <a:endParaRPr lang="en-US" altLang="zh-CN" sz="1600" dirty="0" smtClean="0">
              <a:solidFill>
                <a:srgbClr val="0000FF"/>
              </a:solidFill>
            </a:endParaRPr>
          </a:p>
          <a:p>
            <a:pPr lvl="1"/>
            <a:r>
              <a:rPr lang="zh-CN" altLang="en-US" sz="1600" dirty="0" smtClean="0"/>
              <a:t>静态</a:t>
            </a:r>
            <a:r>
              <a:rPr lang="en-US" altLang="zh-CN" sz="1600" dirty="0" smtClean="0"/>
              <a:t>Impostor</a:t>
            </a:r>
            <a:r>
              <a:rPr lang="zh-CN" altLang="en-US" sz="1600" dirty="0" smtClean="0"/>
              <a:t>：提前创建，可改进帧速，但随着场景数量的增加，所需纹理占用的内存空间太大。</a:t>
            </a:r>
            <a:endParaRPr lang="en-US" altLang="zh-CN" sz="1600" dirty="0"/>
          </a:p>
          <a:p>
            <a:pPr lvl="1"/>
            <a:r>
              <a:rPr lang="zh-CN" altLang="en-US" sz="1600" dirty="0" smtClean="0"/>
              <a:t>动态</a:t>
            </a:r>
            <a:r>
              <a:rPr lang="en-US" altLang="zh-CN" sz="1600" dirty="0" smtClean="0"/>
              <a:t>Impostor</a:t>
            </a:r>
            <a:r>
              <a:rPr lang="zh-CN" altLang="en-US" sz="1600" dirty="0" smtClean="0"/>
              <a:t>：在参考视点移动过程中动态创建，在绘制过程中，</a:t>
            </a:r>
            <a:r>
              <a:rPr lang="en-US" altLang="zh-CN" sz="1600" dirty="0" smtClean="0"/>
              <a:t>Impostor</a:t>
            </a:r>
            <a:r>
              <a:rPr lang="zh-CN" altLang="en-US" sz="1600" dirty="0" smtClean="0"/>
              <a:t>平面替代原有的场景。不但可以提供相同的外观特性，还可加速绘制。绘制</a:t>
            </a:r>
            <a:r>
              <a:rPr lang="en-US" altLang="zh-CN" sz="1600" dirty="0" smtClean="0"/>
              <a:t>Impostor</a:t>
            </a:r>
            <a:r>
              <a:rPr lang="zh-CN" altLang="en-US" sz="1600" dirty="0" smtClean="0"/>
              <a:t>平面时间依赖于屏幕中显示的</a:t>
            </a:r>
            <a:r>
              <a:rPr lang="en-US" altLang="zh-CN" sz="1600" dirty="0" smtClean="0"/>
              <a:t>Impostor</a:t>
            </a:r>
            <a:r>
              <a:rPr lang="zh-CN" altLang="en-US" sz="1600" dirty="0" smtClean="0"/>
              <a:t>平面的分辨率大小，而与原有场景部分的几何复杂度无关，从而便于快速显示任意场景。</a:t>
            </a:r>
            <a:endParaRPr lang="en-US" altLang="zh-CN" sz="1600" dirty="0" smtClean="0"/>
          </a:p>
          <a:p>
            <a:r>
              <a:rPr lang="en-US" altLang="zh-CN" sz="1600" dirty="0" smtClean="0">
                <a:solidFill>
                  <a:srgbClr val="0000FF"/>
                </a:solidFill>
              </a:rPr>
              <a:t>Impostor</a:t>
            </a:r>
            <a:r>
              <a:rPr lang="zh-CN" altLang="en-US" sz="1600" dirty="0" smtClean="0">
                <a:solidFill>
                  <a:srgbClr val="0000FF"/>
                </a:solidFill>
              </a:rPr>
              <a:t>技术优点：</a:t>
            </a:r>
            <a:endParaRPr lang="en-US" altLang="zh-CN" sz="1600" dirty="0">
              <a:solidFill>
                <a:srgbClr val="0000FF"/>
              </a:solidFill>
            </a:endParaRPr>
          </a:p>
          <a:p>
            <a:pPr lvl="1"/>
            <a:r>
              <a:rPr lang="zh-CN" altLang="en-US" sz="1600" dirty="0"/>
              <a:t>快速绘制场景，绘制</a:t>
            </a:r>
            <a:r>
              <a:rPr lang="en-US" altLang="zh-CN" sz="1600" dirty="0"/>
              <a:t>impostor</a:t>
            </a:r>
            <a:r>
              <a:rPr lang="zh-CN" altLang="en-US" sz="1600" dirty="0"/>
              <a:t>平面的时间远小于绘制大堆多边形的时间；</a:t>
            </a:r>
            <a:endParaRPr lang="en-US" altLang="zh-CN" sz="1600" dirty="0"/>
          </a:p>
          <a:p>
            <a:pPr lvl="1"/>
            <a:r>
              <a:rPr lang="zh-CN" altLang="en-US" sz="1600" dirty="0"/>
              <a:t>绘制静态的远处场景非常有效；</a:t>
            </a:r>
            <a:endParaRPr lang="en-US" altLang="zh-CN" sz="1600" dirty="0"/>
          </a:p>
          <a:p>
            <a:pPr lvl="1"/>
            <a:r>
              <a:rPr lang="zh-CN" altLang="en-US" sz="1600" dirty="0"/>
              <a:t>绘制不同层次细节条件下的同类场景非常有效；</a:t>
            </a:r>
            <a:endParaRPr lang="en-US" altLang="zh-CN" sz="1600" dirty="0"/>
          </a:p>
          <a:p>
            <a:pPr lvl="1"/>
            <a:r>
              <a:rPr lang="zh-CN" altLang="en-US" sz="1600" dirty="0" smtClean="0"/>
              <a:t>与</a:t>
            </a:r>
            <a:r>
              <a:rPr lang="zh-CN" altLang="en-US" sz="1600" dirty="0"/>
              <a:t>简化模型相比，</a:t>
            </a:r>
            <a:r>
              <a:rPr lang="en-US" altLang="zh-CN" sz="1600" dirty="0"/>
              <a:t>impostor</a:t>
            </a:r>
            <a:r>
              <a:rPr lang="zh-CN" altLang="en-US" sz="1600" dirty="0"/>
              <a:t>平面不以牺牲细节为代价，能够克服低精度的层次细节</a:t>
            </a:r>
            <a:r>
              <a:rPr lang="en-US" altLang="zh-CN" sz="1600" dirty="0"/>
              <a:t>(LOD)</a:t>
            </a:r>
            <a:r>
              <a:rPr lang="zh-CN" altLang="en-US" sz="1600" dirty="0"/>
              <a:t>限制</a:t>
            </a:r>
            <a:r>
              <a:rPr lang="zh-CN" altLang="en-US" sz="1600" dirty="0" smtClean="0"/>
              <a:t>；</a:t>
            </a:r>
            <a:endParaRPr lang="en-US" altLang="zh-CN" sz="1600" dirty="0" smtClean="0"/>
          </a:p>
          <a:p>
            <a:pPr lvl="1"/>
            <a:r>
              <a:rPr lang="zh-CN" altLang="en-US" sz="1600" dirty="0" smtClean="0"/>
              <a:t>帧</a:t>
            </a:r>
            <a:r>
              <a:rPr lang="zh-CN" altLang="en-US" sz="1600" dirty="0"/>
              <a:t>连续的时候可以重复使用前面帧所产生的相同光栅化图像</a:t>
            </a:r>
            <a:r>
              <a:rPr lang="zh-CN" altLang="en-US" sz="1600" dirty="0" smtClean="0"/>
              <a:t>；</a:t>
            </a:r>
            <a:endParaRPr lang="en-US" altLang="zh-CN" sz="1600" dirty="0" smtClean="0"/>
          </a:p>
          <a:p>
            <a:pPr lvl="1"/>
            <a:r>
              <a:rPr lang="zh-CN" altLang="en-US" sz="1600" dirty="0" smtClean="0"/>
              <a:t>图像</a:t>
            </a:r>
            <a:r>
              <a:rPr lang="zh-CN" altLang="en-US" sz="1600" dirty="0"/>
              <a:t>纹理精度仅仅取决于最后屏幕上所形成</a:t>
            </a:r>
            <a:r>
              <a:rPr lang="en-US" altLang="zh-CN" sz="1600" dirty="0"/>
              <a:t>impostor</a:t>
            </a:r>
            <a:r>
              <a:rPr lang="zh-CN" altLang="en-US" sz="1600" dirty="0"/>
              <a:t>平面的分辨率大小，因此用来存储纹理所占用内存空间消耗不大</a:t>
            </a:r>
            <a:r>
              <a:rPr lang="zh-CN" altLang="en-US" sz="1600" dirty="0" smtClean="0"/>
              <a:t>。</a:t>
            </a:r>
            <a:endParaRPr lang="en-US" altLang="zh-CN" sz="1400" dirty="0" smtClean="0">
              <a:solidFill>
                <a:srgbClr val="0000FF"/>
              </a:solidFill>
            </a:endParaRPr>
          </a:p>
          <a:p>
            <a:r>
              <a:rPr lang="en-US" altLang="zh-CN" sz="1600" dirty="0">
                <a:solidFill>
                  <a:srgbClr val="0000FF"/>
                </a:solidFill>
              </a:rPr>
              <a:t>Impostor</a:t>
            </a:r>
            <a:r>
              <a:rPr lang="zh-CN" altLang="en-US" sz="1600" dirty="0">
                <a:solidFill>
                  <a:srgbClr val="0000FF"/>
                </a:solidFill>
              </a:rPr>
              <a:t>技术</a:t>
            </a:r>
            <a:r>
              <a:rPr lang="zh-CN" altLang="en-US" sz="1600" dirty="0" smtClean="0">
                <a:solidFill>
                  <a:srgbClr val="0000FF"/>
                </a:solidFill>
              </a:rPr>
              <a:t>缺点：</a:t>
            </a:r>
            <a:r>
              <a:rPr lang="zh-CN" altLang="en-US" sz="1600" dirty="0" smtClean="0"/>
              <a:t>在参考视点移动过程中，需要根据误差来确定是否动态更新</a:t>
            </a:r>
            <a:r>
              <a:rPr lang="en-US" altLang="zh-CN" sz="1600" dirty="0" smtClean="0"/>
              <a:t>impostor</a:t>
            </a:r>
            <a:r>
              <a:rPr lang="zh-CN" altLang="en-US" sz="1600" dirty="0" smtClean="0"/>
              <a:t>平面的内容。</a:t>
            </a:r>
            <a:br>
              <a:rPr lang="zh-CN" altLang="en-US" sz="1600" dirty="0"/>
            </a:br>
            <a:r>
              <a:rPr lang="zh-CN" altLang="en-US" sz="1800" dirty="0" smtClean="0"/>
              <a:t> </a:t>
            </a:r>
            <a:br>
              <a:rPr lang="zh-CN" altLang="en-US" sz="1800" dirty="0"/>
            </a:br>
            <a:endParaRPr lang="en-US" altLang="zh-CN" sz="1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3" y="221101"/>
            <a:ext cx="10364451" cy="681774"/>
          </a:xfrm>
        </p:spPr>
        <p:txBody>
          <a:bodyPr/>
          <a:lstStyle/>
          <a:p>
            <a:r>
              <a:rPr lang="en-US" altLang="zh-CN" dirty="0" smtClean="0"/>
              <a:t>Impostor</a:t>
            </a:r>
            <a:r>
              <a:rPr lang="zh-CN" altLang="en-US" dirty="0" smtClean="0"/>
              <a:t>技术</a:t>
            </a:r>
            <a:endParaRPr lang="zh-CN" altLang="en-US" dirty="0"/>
          </a:p>
        </p:txBody>
      </p:sp>
      <p:sp>
        <p:nvSpPr>
          <p:cNvPr id="3" name="内容占位符 2"/>
          <p:cNvSpPr>
            <a:spLocks noGrp="1"/>
          </p:cNvSpPr>
          <p:nvPr>
            <p:ph sz="quarter" idx="13"/>
          </p:nvPr>
        </p:nvSpPr>
        <p:spPr>
          <a:xfrm>
            <a:off x="417870" y="1079856"/>
            <a:ext cx="11356258" cy="5556918"/>
          </a:xfrm>
        </p:spPr>
        <p:txBody>
          <a:bodyPr>
            <a:noAutofit/>
          </a:bodyPr>
          <a:lstStyle/>
          <a:p>
            <a:r>
              <a:rPr lang="zh-CN" altLang="en-US" sz="2000" dirty="0" smtClean="0">
                <a:solidFill>
                  <a:srgbClr val="0000FF"/>
                </a:solidFill>
              </a:rPr>
              <a:t>创建</a:t>
            </a:r>
            <a:r>
              <a:rPr lang="en-US" altLang="zh-CN" sz="2000" dirty="0" smtClean="0">
                <a:solidFill>
                  <a:srgbClr val="0000FF"/>
                </a:solidFill>
              </a:rPr>
              <a:t>Impostor</a:t>
            </a:r>
            <a:r>
              <a:rPr lang="zh-CN" altLang="en-US" sz="2000" dirty="0" smtClean="0">
                <a:solidFill>
                  <a:srgbClr val="0000FF"/>
                </a:solidFill>
              </a:rPr>
              <a:t>平面：</a:t>
            </a:r>
            <a:r>
              <a:rPr lang="zh-CN" altLang="en-US" sz="1800" dirty="0" smtClean="0"/>
              <a:t>通过</a:t>
            </a:r>
            <a:r>
              <a:rPr lang="zh-CN" altLang="en-US" sz="1800" dirty="0"/>
              <a:t>三维场景的包围盒得到，这个</a:t>
            </a:r>
            <a:r>
              <a:rPr lang="zh-CN" altLang="en-US" sz="1800" dirty="0" smtClean="0"/>
              <a:t>包围盒</a:t>
            </a:r>
            <a:r>
              <a:rPr lang="zh-CN" altLang="en-US" sz="1800" dirty="0"/>
              <a:t>可以限定场景的范围。当参考视点确定以后，包围盒将</a:t>
            </a:r>
            <a:r>
              <a:rPr lang="zh-CN" altLang="en-US" sz="1800" dirty="0" smtClean="0"/>
              <a:t>三维</a:t>
            </a:r>
            <a:r>
              <a:rPr lang="zh-CN" altLang="en-US" sz="1800" dirty="0"/>
              <a:t>场景投影到对应的平面空间上，这个平面空间装入了</a:t>
            </a:r>
            <a:r>
              <a:rPr lang="zh-CN" altLang="en-US" sz="1800" dirty="0" smtClean="0"/>
              <a:t>三维包围</a:t>
            </a:r>
            <a:r>
              <a:rPr lang="zh-CN" altLang="en-US" sz="1800" dirty="0"/>
              <a:t>盒的所有投影顶点，在平面空间上就形成了</a:t>
            </a:r>
            <a:r>
              <a:rPr lang="en-US" altLang="zh-CN" sz="1800" dirty="0" smtClean="0"/>
              <a:t>impostor</a:t>
            </a:r>
            <a:r>
              <a:rPr lang="zh-CN" altLang="en-US" sz="1800" dirty="0" smtClean="0"/>
              <a:t>平面。</a:t>
            </a:r>
            <a:endParaRPr lang="en-US" altLang="zh-CN" sz="1800" dirty="0" smtClean="0"/>
          </a:p>
          <a:p>
            <a:r>
              <a:rPr lang="zh-CN" altLang="en-US" sz="2000" dirty="0" smtClean="0">
                <a:solidFill>
                  <a:srgbClr val="0000FF"/>
                </a:solidFill>
              </a:rPr>
              <a:t>绘制</a:t>
            </a:r>
            <a:r>
              <a:rPr lang="en-US" altLang="zh-CN" sz="2000" dirty="0" smtClean="0">
                <a:solidFill>
                  <a:srgbClr val="0000FF"/>
                </a:solidFill>
              </a:rPr>
              <a:t>Impostor</a:t>
            </a:r>
            <a:r>
              <a:rPr lang="zh-CN" altLang="en-US" sz="2000" dirty="0" smtClean="0">
                <a:solidFill>
                  <a:srgbClr val="0000FF"/>
                </a:solidFill>
              </a:rPr>
              <a:t>平面：</a:t>
            </a:r>
            <a:endParaRPr lang="en-US" altLang="zh-CN" sz="2000" dirty="0" smtClean="0">
              <a:solidFill>
                <a:srgbClr val="0000FF"/>
              </a:solidFill>
            </a:endParaRPr>
          </a:p>
          <a:p>
            <a:pPr lvl="1"/>
            <a:r>
              <a:rPr lang="zh-CN" altLang="en-US" sz="1600" dirty="0" smtClean="0"/>
              <a:t>描绘</a:t>
            </a:r>
            <a:r>
              <a:rPr lang="en-US" altLang="zh-CN" sz="1600" dirty="0" smtClean="0"/>
              <a:t>Impostor</a:t>
            </a:r>
            <a:r>
              <a:rPr lang="zh-CN" altLang="en-US" sz="1600" dirty="0" smtClean="0"/>
              <a:t>平面</a:t>
            </a:r>
            <a:r>
              <a:rPr lang="en-US" altLang="zh-CN" sz="1600" dirty="0" smtClean="0"/>
              <a:t>-&gt;</a:t>
            </a:r>
            <a:r>
              <a:rPr lang="zh-CN" altLang="en-US" sz="1600" dirty="0" smtClean="0"/>
              <a:t>视觉依赖的纹理映射操作。将投影时候所确定的纹理图像映射到每一个相应的</a:t>
            </a:r>
            <a:r>
              <a:rPr lang="en-US" altLang="zh-CN" sz="1600" dirty="0" smtClean="0"/>
              <a:t>Impostor</a:t>
            </a:r>
            <a:r>
              <a:rPr lang="zh-CN" altLang="en-US" sz="1600" dirty="0" smtClean="0"/>
              <a:t>平面上。</a:t>
            </a:r>
            <a:endParaRPr lang="en-US" altLang="zh-CN" sz="1600" dirty="0" smtClean="0"/>
          </a:p>
          <a:p>
            <a:pPr lvl="1"/>
            <a:r>
              <a:rPr lang="zh-CN" altLang="en-US" sz="1600" dirty="0" smtClean="0"/>
              <a:t>绘制</a:t>
            </a:r>
            <a:r>
              <a:rPr lang="en-US" altLang="zh-CN" sz="1600" dirty="0" smtClean="0"/>
              <a:t>Impostor</a:t>
            </a:r>
            <a:r>
              <a:rPr lang="zh-CN" altLang="en-US" sz="1600" dirty="0" smtClean="0"/>
              <a:t>平面</a:t>
            </a:r>
            <a:r>
              <a:rPr lang="en-US" altLang="zh-CN" sz="1600" dirty="0" smtClean="0"/>
              <a:t>-&gt;</a:t>
            </a:r>
            <a:r>
              <a:rPr lang="zh-CN" altLang="en-US" sz="1600" dirty="0" smtClean="0"/>
              <a:t>根据</a:t>
            </a:r>
            <a:r>
              <a:rPr lang="en-US" altLang="zh-CN" sz="1600" dirty="0"/>
              <a:t>I</a:t>
            </a:r>
            <a:r>
              <a:rPr lang="en-US" altLang="zh-CN" sz="1600" dirty="0" smtClean="0"/>
              <a:t>mpostor</a:t>
            </a:r>
            <a:r>
              <a:rPr lang="zh-CN" altLang="en-US" sz="1600" dirty="0" smtClean="0"/>
              <a:t>平面深度、位置信息确定</a:t>
            </a:r>
            <a:r>
              <a:rPr lang="en-US" altLang="zh-CN" sz="1600" dirty="0"/>
              <a:t>I</a:t>
            </a:r>
            <a:r>
              <a:rPr lang="en-US" altLang="zh-CN" sz="1600" dirty="0" smtClean="0"/>
              <a:t>mpostor</a:t>
            </a:r>
            <a:r>
              <a:rPr lang="zh-CN" altLang="en-US" sz="1600" dirty="0" smtClean="0"/>
              <a:t>纹理平面的先后顺序。</a:t>
            </a:r>
            <a:br>
              <a:rPr lang="zh-CN" altLang="en-US" sz="1600" dirty="0"/>
            </a:br>
            <a:endParaRPr lang="en-US" altLang="zh-CN" sz="1600" dirty="0" smtClean="0"/>
          </a:p>
        </p:txBody>
      </p:sp>
      <p:pic>
        <p:nvPicPr>
          <p:cNvPr id="4" name="图片 3"/>
          <p:cNvPicPr>
            <a:picLocks noChangeAspect="1"/>
          </p:cNvPicPr>
          <p:nvPr/>
        </p:nvPicPr>
        <p:blipFill>
          <a:blip r:embed="rId1"/>
          <a:stretch>
            <a:fillRect/>
          </a:stretch>
        </p:blipFill>
        <p:spPr>
          <a:xfrm>
            <a:off x="421727" y="3928730"/>
            <a:ext cx="3217901" cy="1825809"/>
          </a:xfrm>
          <a:prstGeom prst="rect">
            <a:avLst/>
          </a:prstGeom>
        </p:spPr>
      </p:pic>
      <p:pic>
        <p:nvPicPr>
          <p:cNvPr id="5" name="图片 4"/>
          <p:cNvPicPr>
            <a:picLocks noChangeAspect="1"/>
          </p:cNvPicPr>
          <p:nvPr/>
        </p:nvPicPr>
        <p:blipFill>
          <a:blip r:embed="rId2"/>
          <a:stretch>
            <a:fillRect/>
          </a:stretch>
        </p:blipFill>
        <p:spPr>
          <a:xfrm>
            <a:off x="3859329" y="3637100"/>
            <a:ext cx="2435604" cy="2117439"/>
          </a:xfrm>
          <a:prstGeom prst="rect">
            <a:avLst/>
          </a:prstGeom>
        </p:spPr>
      </p:pic>
      <p:pic>
        <p:nvPicPr>
          <p:cNvPr id="6" name="图片 5"/>
          <p:cNvPicPr>
            <a:picLocks noChangeAspect="1"/>
          </p:cNvPicPr>
          <p:nvPr/>
        </p:nvPicPr>
        <p:blipFill>
          <a:blip r:embed="rId3"/>
          <a:stretch>
            <a:fillRect/>
          </a:stretch>
        </p:blipFill>
        <p:spPr>
          <a:xfrm>
            <a:off x="6514634" y="3899432"/>
            <a:ext cx="2812106" cy="1855107"/>
          </a:xfrm>
          <a:prstGeom prst="rect">
            <a:avLst/>
          </a:prstGeom>
        </p:spPr>
      </p:pic>
      <p:pic>
        <p:nvPicPr>
          <p:cNvPr id="7" name="图片 6"/>
          <p:cNvPicPr>
            <a:picLocks noChangeAspect="1"/>
          </p:cNvPicPr>
          <p:nvPr/>
        </p:nvPicPr>
        <p:blipFill>
          <a:blip r:embed="rId4"/>
          <a:stretch>
            <a:fillRect/>
          </a:stretch>
        </p:blipFill>
        <p:spPr>
          <a:xfrm>
            <a:off x="9647051" y="3687442"/>
            <a:ext cx="2191384" cy="20670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Previous work </a:t>
            </a:r>
            <a:r>
              <a:rPr lang="en-US" altLang="zh-CN" dirty="0" smtClean="0">
                <a:solidFill>
                  <a:srgbClr val="0000FF"/>
                </a:solidFill>
              </a:rPr>
              <a:t>- </a:t>
            </a:r>
            <a:r>
              <a:rPr lang="en-US" altLang="zh-CN" sz="2800" dirty="0">
                <a:solidFill>
                  <a:srgbClr val="0000FF"/>
                </a:solidFill>
              </a:rPr>
              <a:t>View-dependent visualization algorithms</a:t>
            </a:r>
            <a:endParaRPr lang="zh-CN" altLang="en-US" sz="2800" dirty="0"/>
          </a:p>
        </p:txBody>
      </p:sp>
      <p:graphicFrame>
        <p:nvGraphicFramePr>
          <p:cNvPr id="4" name="内容占位符 3"/>
          <p:cNvGraphicFramePr>
            <a:graphicFrameLocks noGrp="1"/>
          </p:cNvGraphicFramePr>
          <p:nvPr>
            <p:ph sz="quarter" idx="13"/>
          </p:nvPr>
        </p:nvGraphicFramePr>
        <p:xfrm>
          <a:off x="540773" y="1395924"/>
          <a:ext cx="10933472" cy="5034280"/>
        </p:xfrm>
        <a:graphic>
          <a:graphicData uri="http://schemas.openxmlformats.org/drawingml/2006/table">
            <a:tbl>
              <a:tblPr firstRow="1" bandRow="1">
                <a:tableStyleId>{5C22544A-7EE6-4342-B048-85BDC9FD1C3A}</a:tableStyleId>
              </a:tblPr>
              <a:tblGrid>
                <a:gridCol w="1779639"/>
                <a:gridCol w="3342968"/>
                <a:gridCol w="3188226"/>
                <a:gridCol w="2622639"/>
              </a:tblGrid>
              <a:tr h="370840">
                <a:tc>
                  <a:txBody>
                    <a:bodyPr/>
                    <a:lstStyle/>
                    <a:p>
                      <a:pPr algn="ctr"/>
                      <a:r>
                        <a:rPr lang="en-US" altLang="zh-CN" dirty="0" smtClean="0"/>
                        <a:t>View-dependent visualization</a:t>
                      </a:r>
                      <a:endParaRPr lang="zh-CN" altLang="en-US" dirty="0"/>
                    </a:p>
                  </a:txBody>
                  <a:tcPr/>
                </a:tc>
                <a:tc>
                  <a:txBody>
                    <a:bodyPr/>
                    <a:lstStyle/>
                    <a:p>
                      <a:pPr algn="ctr"/>
                      <a:r>
                        <a:rPr lang="en-US" altLang="zh-CN" dirty="0" smtClean="0"/>
                        <a:t>Representation</a:t>
                      </a:r>
                      <a:endParaRPr lang="zh-CN" altLang="en-US" dirty="0"/>
                    </a:p>
                  </a:txBody>
                  <a:tcPr/>
                </a:tc>
                <a:tc>
                  <a:txBody>
                    <a:bodyPr/>
                    <a:lstStyle/>
                    <a:p>
                      <a:pPr algn="ctr"/>
                      <a:r>
                        <a:rPr lang="en-US" altLang="zh-CN" dirty="0" smtClean="0"/>
                        <a:t>Rendering</a:t>
                      </a:r>
                      <a:r>
                        <a:rPr lang="en-US" altLang="zh-CN" baseline="0" dirty="0" smtClean="0"/>
                        <a:t> algorithm</a:t>
                      </a:r>
                      <a:endParaRPr lang="zh-CN" altLang="en-US" dirty="0"/>
                    </a:p>
                  </a:txBody>
                  <a:tcPr/>
                </a:tc>
                <a:tc>
                  <a:txBody>
                    <a:bodyPr/>
                    <a:lstStyle/>
                    <a:p>
                      <a:pPr algn="ctr"/>
                      <a:r>
                        <a:rPr lang="en-US" altLang="zh-CN" dirty="0" smtClean="0"/>
                        <a:t>Application scope</a:t>
                      </a:r>
                      <a:endParaRPr lang="zh-CN" altLang="en-US" dirty="0"/>
                    </a:p>
                  </a:txBody>
                  <a:tcPr/>
                </a:tc>
              </a:tr>
              <a:tr h="370840">
                <a:tc>
                  <a:txBody>
                    <a:bodyPr/>
                    <a:lstStyle/>
                    <a:p>
                      <a:r>
                        <a:rPr lang="en-US" altLang="zh-CN" dirty="0" err="1" smtClean="0"/>
                        <a:t>FarVoxels</a:t>
                      </a:r>
                      <a:endParaRPr lang="zh-CN" altLang="en-US" dirty="0"/>
                    </a:p>
                  </a:txBody>
                  <a:tcPr/>
                </a:tc>
                <a:tc>
                  <a:txBody>
                    <a:bodyPr/>
                    <a:lstStyle/>
                    <a:p>
                      <a:r>
                        <a:rPr lang="en-US" altLang="zh-CN" dirty="0" smtClean="0"/>
                        <a:t>Hybrid </a:t>
                      </a:r>
                      <a:r>
                        <a:rPr lang="en-US" altLang="zh-CN" dirty="0" err="1" smtClean="0"/>
                        <a:t>multiresolution</a:t>
                      </a:r>
                      <a:r>
                        <a:rPr lang="en-US" altLang="zh-CN" dirty="0" smtClean="0"/>
                        <a:t> </a:t>
                      </a:r>
                      <a:r>
                        <a:rPr lang="en-US" altLang="zh-CN" dirty="0" err="1" smtClean="0"/>
                        <a:t>Kd</a:t>
                      </a:r>
                      <a:r>
                        <a:rPr lang="en-US" altLang="zh-CN" dirty="0" smtClean="0"/>
                        <a:t>-trees</a:t>
                      </a:r>
                      <a:endParaRPr lang="zh-CN" altLang="en-US" dirty="0"/>
                    </a:p>
                  </a:txBody>
                  <a:tcPr/>
                </a:tc>
                <a:tc>
                  <a:txBody>
                    <a:bodyPr/>
                    <a:lstStyle/>
                    <a:p>
                      <a:r>
                        <a:rPr lang="en-US" altLang="zh-CN" dirty="0" smtClean="0"/>
                        <a:t>Front</a:t>
                      </a:r>
                      <a:r>
                        <a:rPr lang="en-US" altLang="zh-CN" baseline="0" dirty="0" smtClean="0"/>
                        <a:t> update algorithm</a:t>
                      </a:r>
                      <a:endParaRPr lang="zh-CN" altLang="en-US" dirty="0"/>
                    </a:p>
                  </a:txBody>
                  <a:tcPr/>
                </a:tc>
                <a:tc>
                  <a:txBody>
                    <a:bodyPr/>
                    <a:lstStyle/>
                    <a:p>
                      <a:r>
                        <a:rPr lang="en-US" altLang="zh-CN" dirty="0" smtClean="0"/>
                        <a:t>Inspection tasks in complex environments</a:t>
                      </a:r>
                      <a:endParaRPr lang="zh-CN" altLang="en-US" dirty="0"/>
                    </a:p>
                  </a:txBody>
                  <a:tcPr/>
                </a:tc>
              </a:tr>
              <a:tr h="370840">
                <a:tc>
                  <a:txBody>
                    <a:bodyPr/>
                    <a:lstStyle/>
                    <a:p>
                      <a:r>
                        <a:rPr lang="en-US" altLang="zh-CN" dirty="0" smtClean="0"/>
                        <a:t>Quick-VDR</a:t>
                      </a:r>
                      <a:endParaRPr lang="zh-CN" altLang="en-US" dirty="0"/>
                    </a:p>
                  </a:txBody>
                  <a:tcPr/>
                </a:tc>
                <a:tc>
                  <a:txBody>
                    <a:bodyPr/>
                    <a:lstStyle/>
                    <a:p>
                      <a:r>
                        <a:rPr lang="en-US" altLang="zh-CN" dirty="0" smtClean="0"/>
                        <a:t>Cluster</a:t>
                      </a:r>
                      <a:r>
                        <a:rPr lang="en-US" altLang="zh-CN" baseline="0" dirty="0" smtClean="0"/>
                        <a:t> Hierarchy of progressive meshes (CHPM) organized in a tree</a:t>
                      </a:r>
                      <a:endParaRPr lang="zh-CN" altLang="en-US" dirty="0"/>
                    </a:p>
                  </a:txBody>
                  <a:tcPr/>
                </a:tc>
                <a:tc>
                  <a:txBody>
                    <a:bodyPr/>
                    <a:lstStyle/>
                    <a:p>
                      <a:r>
                        <a:rPr lang="en-US" altLang="zh-CN" dirty="0" smtClean="0"/>
                        <a:t>Dynamic front management</a:t>
                      </a:r>
                      <a:endParaRPr lang="zh-CN" altLang="en-US" dirty="0"/>
                    </a:p>
                  </a:txBody>
                  <a:tcPr/>
                </a:tc>
                <a:tc>
                  <a:txBody>
                    <a:bodyPr/>
                    <a:lstStyle/>
                    <a:p>
                      <a:r>
                        <a:rPr lang="en-US" altLang="zh-CN" dirty="0" smtClean="0"/>
                        <a:t>Interactive inspection</a:t>
                      </a:r>
                      <a:r>
                        <a:rPr lang="en-US" altLang="zh-CN" baseline="0" dirty="0" smtClean="0"/>
                        <a:t> of huge triangular meshes</a:t>
                      </a:r>
                      <a:endParaRPr lang="zh-CN" altLang="en-US" dirty="0"/>
                    </a:p>
                  </a:txBody>
                  <a:tcPr/>
                </a:tc>
              </a:tr>
              <a:tr h="370840">
                <a:tc>
                  <a:txBody>
                    <a:bodyPr/>
                    <a:lstStyle/>
                    <a:p>
                      <a:r>
                        <a:rPr lang="en-US" altLang="zh-CN" dirty="0" err="1" smtClean="0"/>
                        <a:t>TetraPuzzles</a:t>
                      </a:r>
                      <a:endParaRPr lang="zh-CN" altLang="en-US" dirty="0"/>
                    </a:p>
                  </a:txBody>
                  <a:tcPr/>
                </a:tc>
                <a:tc>
                  <a:txBody>
                    <a:bodyPr/>
                    <a:lstStyle/>
                    <a:p>
                      <a:r>
                        <a:rPr lang="en-US" altLang="zh-CN" dirty="0" smtClean="0"/>
                        <a:t>A regular conformal</a:t>
                      </a:r>
                      <a:r>
                        <a:rPr lang="en-US" altLang="zh-CN" baseline="0" dirty="0" smtClean="0"/>
                        <a:t> hierarchy of </a:t>
                      </a:r>
                      <a:r>
                        <a:rPr lang="en-US" altLang="zh-CN" baseline="0" dirty="0" err="1" smtClean="0"/>
                        <a:t>tetrahedra</a:t>
                      </a:r>
                      <a:endParaRPr lang="zh-CN" altLang="en-US" dirty="0"/>
                    </a:p>
                  </a:txBody>
                  <a:tcPr/>
                </a:tc>
                <a:tc>
                  <a:txBody>
                    <a:bodyPr/>
                    <a:lstStyle/>
                    <a:p>
                      <a:r>
                        <a:rPr lang="en-US" altLang="zh-CN" dirty="0" smtClean="0"/>
                        <a:t>Out-of-core and batched rendering techniques</a:t>
                      </a:r>
                      <a:endParaRPr lang="zh-CN" altLang="en-US" dirty="0"/>
                    </a:p>
                  </a:txBody>
                  <a:tcPr/>
                </a:tc>
                <a:tc>
                  <a:txBody>
                    <a:bodyPr/>
                    <a:lstStyle/>
                    <a:p>
                      <a:r>
                        <a:rPr lang="en-US" altLang="zh-CN" dirty="0" smtClean="0"/>
                        <a:t>Very</a:t>
                      </a:r>
                      <a:r>
                        <a:rPr lang="en-US" altLang="zh-CN" baseline="0" dirty="0" smtClean="0"/>
                        <a:t> l</a:t>
                      </a:r>
                      <a:r>
                        <a:rPr lang="en-US" altLang="zh-CN" dirty="0" smtClean="0"/>
                        <a:t>arge surface mesh models</a:t>
                      </a:r>
                      <a:endParaRPr lang="zh-CN" altLang="en-US" dirty="0"/>
                    </a:p>
                  </a:txBody>
                  <a:tcPr/>
                </a:tc>
              </a:tr>
              <a:tr h="370840">
                <a:tc>
                  <a:txBody>
                    <a:bodyPr/>
                    <a:lstStyle/>
                    <a:p>
                      <a:r>
                        <a:rPr lang="en-US" altLang="zh-CN" dirty="0" smtClean="0"/>
                        <a:t>Layered </a:t>
                      </a:r>
                      <a:r>
                        <a:rPr lang="en-US" altLang="zh-CN" baseline="0" dirty="0" err="1" smtClean="0"/>
                        <a:t>PointClouds</a:t>
                      </a:r>
                      <a:endParaRPr lang="zh-CN" altLang="en-US" dirty="0"/>
                    </a:p>
                  </a:txBody>
                  <a:tcPr/>
                </a:tc>
                <a:tc>
                  <a:txBody>
                    <a:bodyPr/>
                    <a:lstStyle/>
                    <a:p>
                      <a:r>
                        <a:rPr lang="en-US" altLang="zh-CN" dirty="0" smtClean="0"/>
                        <a:t>Multiresolution structure</a:t>
                      </a:r>
                      <a:endParaRPr lang="zh-CN" altLang="en-US" dirty="0"/>
                    </a:p>
                  </a:txBody>
                  <a:tcPr/>
                </a:tc>
                <a:tc>
                  <a:txBody>
                    <a:bodyPr/>
                    <a:lstStyle/>
                    <a:p>
                      <a:r>
                        <a:rPr lang="en-US" altLang="zh-CN" dirty="0" smtClean="0"/>
                        <a:t>Progressive block-based</a:t>
                      </a:r>
                      <a:r>
                        <a:rPr lang="en-US" altLang="zh-CN" baseline="0" dirty="0" smtClean="0"/>
                        <a:t> refinement nature of rendering</a:t>
                      </a:r>
                      <a:endParaRPr lang="zh-CN" altLang="en-US" dirty="0"/>
                    </a:p>
                  </a:txBody>
                  <a:tcPr/>
                </a:tc>
                <a:tc>
                  <a:txBody>
                    <a:bodyPr/>
                    <a:lstStyle/>
                    <a:p>
                      <a:r>
                        <a:rPr lang="en-US" altLang="zh-CN" dirty="0" smtClean="0"/>
                        <a:t>Very large point sampled</a:t>
                      </a:r>
                      <a:r>
                        <a:rPr lang="en-US" altLang="zh-CN" baseline="0" dirty="0" smtClean="0"/>
                        <a:t> models on consumer graphics platforms</a:t>
                      </a:r>
                      <a:endParaRPr lang="zh-CN" altLang="en-US" dirty="0"/>
                    </a:p>
                  </a:txBody>
                  <a:tcPr/>
                </a:tc>
              </a:tr>
              <a:tr h="370840">
                <a:tc>
                  <a:txBody>
                    <a:bodyPr/>
                    <a:lstStyle/>
                    <a:p>
                      <a:r>
                        <a:rPr lang="en-US" altLang="zh-CN" dirty="0" smtClean="0"/>
                        <a:t>Giga Voxels</a:t>
                      </a:r>
                      <a:endParaRPr lang="zh-CN" altLang="en-US" dirty="0"/>
                    </a:p>
                  </a:txBody>
                  <a:tcPr/>
                </a:tc>
                <a:tc>
                  <a:txBody>
                    <a:bodyPr/>
                    <a:lstStyle/>
                    <a:p>
                      <a:r>
                        <a:rPr lang="en-US" altLang="zh-CN" dirty="0" smtClean="0"/>
                        <a:t>An adaptive data</a:t>
                      </a:r>
                      <a:r>
                        <a:rPr lang="en-US" altLang="zh-CN" baseline="0" dirty="0" smtClean="0"/>
                        <a:t> representation</a:t>
                      </a:r>
                      <a:endParaRPr lang="zh-CN" altLang="en-US" dirty="0"/>
                    </a:p>
                  </a:txBody>
                  <a:tcPr/>
                </a:tc>
                <a:tc>
                  <a:txBody>
                    <a:bodyPr/>
                    <a:lstStyle/>
                    <a:p>
                      <a:r>
                        <a:rPr lang="en-US" altLang="zh-CN" dirty="0" smtClean="0"/>
                        <a:t>Ray-casting rendering algorithm</a:t>
                      </a:r>
                      <a:endParaRPr lang="zh-CN" altLang="en-US" dirty="0"/>
                    </a:p>
                  </a:txBody>
                  <a:tcPr/>
                </a:tc>
                <a:tc>
                  <a:txBody>
                    <a:bodyPr/>
                    <a:lstStyle/>
                    <a:p>
                      <a:r>
                        <a:rPr lang="en-US" altLang="zh-CN" dirty="0" smtClean="0"/>
                        <a:t>Large volume datasets</a:t>
                      </a:r>
                      <a:endParaRPr lang="zh-CN" altLang="en-US" dirty="0"/>
                    </a:p>
                  </a:txBody>
                  <a:tcPr/>
                </a:tc>
              </a:tr>
              <a:tr h="370840">
                <a:tc>
                  <a:txBody>
                    <a:bodyPr/>
                    <a:lstStyle/>
                    <a:p>
                      <a:r>
                        <a:rPr lang="en-US" altLang="zh-CN" dirty="0" smtClean="0">
                          <a:solidFill>
                            <a:srgbClr val="0000FF"/>
                          </a:solidFill>
                        </a:rPr>
                        <a:t>Omni-Directional</a:t>
                      </a:r>
                      <a:r>
                        <a:rPr lang="en-US" altLang="zh-CN" baseline="0" dirty="0" smtClean="0">
                          <a:solidFill>
                            <a:srgbClr val="0000FF"/>
                          </a:solidFill>
                        </a:rPr>
                        <a:t> Relief Impostors (ORIs)</a:t>
                      </a:r>
                      <a:endParaRPr lang="zh-CN" altLang="en-US" dirty="0">
                        <a:solidFill>
                          <a:srgbClr val="0000FF"/>
                        </a:solidFill>
                      </a:endParaRPr>
                    </a:p>
                  </a:txBody>
                  <a:tcPr/>
                </a:tc>
                <a:tc>
                  <a:txBody>
                    <a:bodyPr/>
                    <a:lstStyle/>
                    <a:p>
                      <a:r>
                        <a:rPr lang="en-US" altLang="zh-CN" dirty="0" smtClean="0">
                          <a:solidFill>
                            <a:srgbClr val="0000FF"/>
                          </a:solidFill>
                        </a:rPr>
                        <a:t>Image-based </a:t>
                      </a:r>
                      <a:r>
                        <a:rPr lang="en-US" altLang="zh-CN" dirty="0" err="1" smtClean="0">
                          <a:solidFill>
                            <a:srgbClr val="0000FF"/>
                          </a:solidFill>
                        </a:rPr>
                        <a:t>multiresolution</a:t>
                      </a:r>
                      <a:r>
                        <a:rPr lang="en-US" altLang="zh-CN" dirty="0" smtClean="0">
                          <a:solidFill>
                            <a:srgbClr val="0000FF"/>
                          </a:solidFill>
                        </a:rPr>
                        <a:t> tree</a:t>
                      </a:r>
                      <a:endParaRPr lang="zh-CN" altLang="en-US" dirty="0">
                        <a:solidFill>
                          <a:srgbClr val="0000FF"/>
                        </a:solidFill>
                      </a:endParaRPr>
                    </a:p>
                  </a:txBody>
                  <a:tcPr/>
                </a:tc>
                <a:tc>
                  <a:txBody>
                    <a:bodyPr/>
                    <a:lstStyle/>
                    <a:p>
                      <a:r>
                        <a:rPr lang="en-US" altLang="zh-CN" dirty="0" smtClean="0">
                          <a:solidFill>
                            <a:srgbClr val="0000FF"/>
                          </a:solidFill>
                        </a:rPr>
                        <a:t>Rendering algorithm combines relief mapping with projective texture</a:t>
                      </a:r>
                      <a:r>
                        <a:rPr lang="en-US" altLang="zh-CN" baseline="0" dirty="0" smtClean="0">
                          <a:solidFill>
                            <a:srgbClr val="0000FF"/>
                          </a:solidFill>
                        </a:rPr>
                        <a:t> mapping</a:t>
                      </a:r>
                      <a:endParaRPr lang="zh-CN" altLang="en-US" dirty="0">
                        <a:solidFill>
                          <a:srgbClr val="0000FF"/>
                        </a:solidFill>
                      </a:endParaRPr>
                    </a:p>
                  </a:txBody>
                  <a:tcPr/>
                </a:tc>
                <a:tc>
                  <a:txBody>
                    <a:bodyPr/>
                    <a:lstStyle/>
                    <a:p>
                      <a:r>
                        <a:rPr lang="en-US" altLang="zh-CN" dirty="0" smtClean="0">
                          <a:solidFill>
                            <a:srgbClr val="0000FF"/>
                          </a:solidFill>
                        </a:rPr>
                        <a:t>Interactive rendering</a:t>
                      </a:r>
                      <a:r>
                        <a:rPr lang="en-US" altLang="zh-CN" baseline="0" dirty="0" smtClean="0">
                          <a:solidFill>
                            <a:srgbClr val="0000FF"/>
                          </a:solidFill>
                        </a:rPr>
                        <a:t> of large-scale urban models</a:t>
                      </a:r>
                      <a:endParaRPr lang="zh-CN" altLang="en-US" dirty="0">
                        <a:solidFill>
                          <a:srgbClr val="0000FF"/>
                        </a:solidFill>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12449</Words>
  <Application>WPS 演示</Application>
  <PresentationFormat>宽屏</PresentationFormat>
  <Paragraphs>280</Paragraphs>
  <Slides>36</Slides>
  <Notes>24</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宋体</vt:lpstr>
      <vt:lpstr>Wingdings</vt:lpstr>
      <vt:lpstr>Times New Roman</vt:lpstr>
      <vt:lpstr>黑体</vt:lpstr>
      <vt:lpstr>微软雅黑</vt:lpstr>
      <vt:lpstr>Tw Cen MT</vt:lpstr>
      <vt:lpstr>SWAstro</vt:lpstr>
      <vt:lpstr>Calibri</vt:lpstr>
      <vt:lpstr>水滴</vt:lpstr>
      <vt:lpstr>Interactive inspection of complex multi-object industrial assemblies</vt:lpstr>
      <vt:lpstr>Outline</vt:lpstr>
      <vt:lpstr>Introduction</vt:lpstr>
      <vt:lpstr>Introduction</vt:lpstr>
      <vt:lpstr>Outline</vt:lpstr>
      <vt:lpstr>Previous work</vt:lpstr>
      <vt:lpstr>Impostor技术</vt:lpstr>
      <vt:lpstr>Impostor技术</vt:lpstr>
      <vt:lpstr>Previous work - View-dependent visualization algorithms</vt:lpstr>
      <vt:lpstr>Previous work</vt:lpstr>
      <vt:lpstr>Outline</vt:lpstr>
      <vt:lpstr>View-dependent, front-based rendering</vt:lpstr>
      <vt:lpstr>Concepts in Multiresolution Tree</vt:lpstr>
      <vt:lpstr>Fronts</vt:lpstr>
      <vt:lpstr>Constrained Front</vt:lpstr>
      <vt:lpstr>Constrained Front properties</vt:lpstr>
      <vt:lpstr>Constrained Front properties</vt:lpstr>
      <vt:lpstr>Outline</vt:lpstr>
      <vt:lpstr>Hybrid multiresolution trees (HMTs)</vt:lpstr>
      <vt:lpstr>Hybrid multiresolution trees (HMTs)</vt:lpstr>
      <vt:lpstr>Hybrid multiresolution trees (HMTs)</vt:lpstr>
      <vt:lpstr>Generation of the HMT</vt:lpstr>
      <vt:lpstr>SP-layer node generation</vt:lpstr>
      <vt:lpstr>RI-layer node generation</vt:lpstr>
      <vt:lpstr>Outline</vt:lpstr>
      <vt:lpstr>Visualization and interactive scene editing</vt:lpstr>
      <vt:lpstr>Visualization and interactive scene editing</vt:lpstr>
      <vt:lpstr>Interactive scene editing</vt:lpstr>
      <vt:lpstr>Outline</vt:lpstr>
      <vt:lpstr>Results</vt:lpstr>
      <vt:lpstr>Results: User-perceived visual quality in ORIs and far voxels</vt:lpstr>
      <vt:lpstr>Results: User-perceived visual quality in ORIs and far voxels</vt:lpstr>
      <vt:lpstr>Results analysis and discussion</vt:lpstr>
      <vt:lpstr>Results analysis and discussion</vt:lpstr>
      <vt:lpstr>Results analysis and discussion</vt:lpstr>
      <vt:lpstr>Conclusions and 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支持高效设计的多域仿真数据集成可视和重用</dc:title>
  <dc:creator>sylvia</dc:creator>
  <cp:lastModifiedBy>WangGuan</cp:lastModifiedBy>
  <cp:revision>1119</cp:revision>
  <dcterms:created xsi:type="dcterms:W3CDTF">2014-09-08T06:00:00Z</dcterms:created>
  <dcterms:modified xsi:type="dcterms:W3CDTF">2017-02-22T12:57:27Z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